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1" r:id="rId2"/>
    <p:sldId id="277" r:id="rId3"/>
    <p:sldId id="312" r:id="rId4"/>
    <p:sldId id="314" r:id="rId5"/>
    <p:sldId id="315" r:id="rId6"/>
    <p:sldId id="316" r:id="rId7"/>
    <p:sldId id="317" r:id="rId8"/>
    <p:sldId id="319" r:id="rId9"/>
    <p:sldId id="320" r:id="rId10"/>
    <p:sldId id="336" r:id="rId11"/>
    <p:sldId id="321" r:id="rId12"/>
    <p:sldId id="313" r:id="rId13"/>
    <p:sldId id="332" r:id="rId14"/>
    <p:sldId id="322" r:id="rId15"/>
    <p:sldId id="337" r:id="rId16"/>
    <p:sldId id="333" r:id="rId17"/>
    <p:sldId id="335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435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F8A"/>
    <a:srgbClr val="FDD7A8"/>
    <a:srgbClr val="25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78" y="1074"/>
      </p:cViewPr>
      <p:guideLst>
        <p:guide pos="7435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2023/6/21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2023/6/21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2023/6/21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2023/6/21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2023/6/21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2023/6/21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2023/6/21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2023/6/21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2023/6/21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2023/6/21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2023/6/21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1A254-58E2-4A68-9817-58E3BC8D0705}" type="datetimeFigureOut">
              <a:rPr lang="zh-CN" altLang="en-US" smtClean="0"/>
              <a:t>2023/6/21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E469F-A6F1-4101-B2D4-6685578B9A92}" type="slidenum">
              <a:rPr lang="zh-CN" altLang="en-US" smtClean="0"/>
              <a:t>‹nº›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2847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" y="-11766"/>
            <a:ext cx="12197961" cy="686976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538836" y="2007546"/>
            <a:ext cx="6024514" cy="156845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altLang="en-US" sz="4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GCV e a teologia das ofertas</a:t>
            </a:r>
          </a:p>
        </p:txBody>
      </p:sp>
      <p:cxnSp>
        <p:nvCxnSpPr>
          <p:cNvPr id="25" name="肘形连接符 6"/>
          <p:cNvCxnSpPr/>
          <p:nvPr/>
        </p:nvCxnSpPr>
        <p:spPr>
          <a:xfrm rot="16200000" flipH="1" flipV="1">
            <a:off x="6006010" y="1968206"/>
            <a:ext cx="1508105" cy="2013554"/>
          </a:xfrm>
          <a:prstGeom prst="bentConnector4">
            <a:avLst>
              <a:gd name="adj1" fmla="val -7559"/>
              <a:gd name="adj2" fmla="val 99504"/>
            </a:avLst>
          </a:prstGeom>
          <a:ln w="15875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Imagem 99"/>
          <p:cNvPicPr/>
          <p:nvPr/>
        </p:nvPicPr>
        <p:blipFill>
          <a:blip r:embed="rId4"/>
          <a:stretch>
            <a:fillRect/>
          </a:stretch>
        </p:blipFill>
        <p:spPr>
          <a:xfrm>
            <a:off x="10829290" y="5837555"/>
            <a:ext cx="955040" cy="5988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0" y="-1192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328346" y="1601889"/>
            <a:ext cx="7573645" cy="3104738"/>
            <a:chOff x="3043464" y="1528055"/>
            <a:chExt cx="5068830" cy="3104712"/>
          </a:xfrm>
        </p:grpSpPr>
        <p:grpSp>
          <p:nvGrpSpPr>
            <p:cNvPr id="7" name="组合 6"/>
            <p:cNvGrpSpPr/>
            <p:nvPr/>
          </p:nvGrpSpPr>
          <p:grpSpPr>
            <a:xfrm>
              <a:off x="3043464" y="2299102"/>
              <a:ext cx="5068830" cy="2333665"/>
              <a:chOff x="2967264" y="2299102"/>
              <a:chExt cx="5068830" cy="2333665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491576" y="2691695"/>
                <a:ext cx="342096" cy="342096"/>
              </a:xfrm>
              <a:prstGeom prst="ellipse">
                <a:avLst/>
              </a:prstGeom>
              <a:solidFill>
                <a:srgbClr val="FDD7A8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2967264" y="2299102"/>
                <a:ext cx="5068830" cy="2333665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pt-PT" altLang="en-US" sz="2800" dirty="0">
                    <a:sym typeface="+mn-ea"/>
                  </a:rPr>
                  <a:t>Eles tiveram prazer nisso, e de fato são devedores a eles. Pois se os gentios participaram das bênçãos espirituais dos judeus, devem também servir aos judeus com seus bens materiais</a:t>
                </a:r>
                <a:r>
                  <a:rPr lang="pt-PT" altLang="en-US" dirty="0">
                    <a:sym typeface="+mn-ea"/>
                  </a:rPr>
                  <a:t>. </a:t>
                </a:r>
                <a:r>
                  <a:rPr lang="pt-PT" altLang="en-US" b="1" dirty="0">
                    <a:sym typeface="+mn-ea"/>
                  </a:rPr>
                  <a:t>Rom 15:26, 27</a:t>
                </a:r>
                <a:endParaRPr lang="pt-PT" altLang="en-US" sz="3200" b="1" dirty="0">
                  <a:sym typeface="+mn-ea"/>
                </a:endParaRPr>
              </a:p>
            </p:txBody>
          </p:sp>
        </p:grpSp>
        <p:sp>
          <p:nvSpPr>
            <p:cNvPr id="24" name="椭圆 23"/>
            <p:cNvSpPr/>
            <p:nvPr/>
          </p:nvSpPr>
          <p:spPr>
            <a:xfrm>
              <a:off x="5944108" y="1528055"/>
              <a:ext cx="342096" cy="342096"/>
            </a:xfrm>
            <a:prstGeom prst="ellipse">
              <a:avLst/>
            </a:prstGeom>
            <a:solidFill>
              <a:srgbClr val="FDD7A8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 dirty="0"/>
            </a:p>
          </p:txBody>
        </p:sp>
      </p:grp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61"/>
          <p:cNvGrpSpPr/>
          <p:nvPr/>
        </p:nvGrpSpPr>
        <p:grpSpPr>
          <a:xfrm>
            <a:off x="290009" y="2185248"/>
            <a:ext cx="3483811" cy="1937923"/>
            <a:chOff x="565306" y="1208432"/>
            <a:chExt cx="3483811" cy="1937923"/>
          </a:xfrm>
        </p:grpSpPr>
        <p:sp>
          <p:nvSpPr>
            <p:cNvPr id="12" name="文本框 22"/>
            <p:cNvSpPr txBox="1"/>
            <p:nvPr/>
          </p:nvSpPr>
          <p:spPr>
            <a:xfrm>
              <a:off x="565306" y="1208432"/>
              <a:ext cx="34838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altLang="en-US" sz="40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Objetivos</a:t>
              </a:r>
              <a:r>
                <a:rPr lang="en-US" altLang="zh-CN" sz="40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 das Ofertas</a:t>
              </a:r>
              <a:endParaRPr lang="pt-PT" altLang="en-US" sz="4000" dirty="0"/>
            </a:p>
          </p:txBody>
        </p:sp>
        <p:cxnSp>
          <p:nvCxnSpPr>
            <p:cNvPr id="13" name="直接连接符 25"/>
            <p:cNvCxnSpPr/>
            <p:nvPr/>
          </p:nvCxnSpPr>
          <p:spPr>
            <a:xfrm>
              <a:off x="1751938" y="3146355"/>
              <a:ext cx="849071" cy="0"/>
            </a:xfrm>
            <a:prstGeom prst="line">
              <a:avLst/>
            </a:prstGeom>
            <a:ln w="28575">
              <a:solidFill>
                <a:srgbClr val="FDD7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8375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0" y="-1192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325620" y="589280"/>
            <a:ext cx="7573645" cy="6010860"/>
            <a:chOff x="3043464" y="1528055"/>
            <a:chExt cx="5068830" cy="6010813"/>
          </a:xfrm>
        </p:grpSpPr>
        <p:grpSp>
          <p:nvGrpSpPr>
            <p:cNvPr id="7" name="组合 6"/>
            <p:cNvGrpSpPr/>
            <p:nvPr/>
          </p:nvGrpSpPr>
          <p:grpSpPr>
            <a:xfrm>
              <a:off x="3043464" y="1528218"/>
              <a:ext cx="5068830" cy="6010650"/>
              <a:chOff x="2967264" y="1528218"/>
              <a:chExt cx="5068830" cy="601065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491576" y="2691695"/>
                <a:ext cx="342096" cy="342096"/>
              </a:xfrm>
              <a:prstGeom prst="ellipse">
                <a:avLst/>
              </a:prstGeom>
              <a:solidFill>
                <a:srgbClr val="FDD7A8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  <p:grpSp>
            <p:nvGrpSpPr>
              <p:cNvPr id="55" name="组合 54"/>
              <p:cNvGrpSpPr/>
              <p:nvPr/>
            </p:nvGrpSpPr>
            <p:grpSpPr>
              <a:xfrm>
                <a:off x="2967264" y="1528218"/>
                <a:ext cx="5068830" cy="6010650"/>
                <a:chOff x="3117164" y="1393308"/>
                <a:chExt cx="5068830" cy="6010650"/>
              </a:xfrm>
            </p:grpSpPr>
            <p:sp>
              <p:nvSpPr>
                <p:cNvPr id="46" name="矩形 45"/>
                <p:cNvSpPr/>
                <p:nvPr/>
              </p:nvSpPr>
              <p:spPr>
                <a:xfrm>
                  <a:off x="4441671" y="1393308"/>
                  <a:ext cx="2059940" cy="6451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t-PT" altLang="en-US" sz="3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Aharoni" panose="02010803020104030203" pitchFamily="2" charset="-79"/>
                      <a:ea typeface="Microsoft Yi Baiti" panose="03000500000000000000" pitchFamily="66" charset="0"/>
                      <a:cs typeface="Aharoni" panose="02010803020104030203" pitchFamily="2" charset="-79"/>
                    </a:rPr>
                    <a:t>5</a:t>
                  </a:r>
                </a:p>
              </p:txBody>
            </p:sp>
            <p:sp>
              <p:nvSpPr>
                <p:cNvPr id="49" name="文本框 48"/>
                <p:cNvSpPr txBox="1"/>
                <p:nvPr/>
              </p:nvSpPr>
              <p:spPr>
                <a:xfrm>
                  <a:off x="3117164" y="2164192"/>
                  <a:ext cx="5068830" cy="5239766"/>
                </a:xfrm>
                <a:prstGeom prst="roundRect">
                  <a:avLst>
                    <a:gd name="adj" fmla="val 6852"/>
                  </a:avLst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indent="0">
                    <a:buNone/>
                  </a:pPr>
                  <a:r>
                    <a:rPr lang="pt-PT" altLang="en-US" sz="3200">
                      <a:sym typeface="+mn-ea"/>
                    </a:rPr>
                    <a:t>. </a:t>
                  </a:r>
                  <a:endParaRPr lang="pt-PT" altLang="en-US" sz="3200"/>
                </a:p>
                <a:p>
                  <a:pPr marL="0" indent="0">
                    <a:buNone/>
                  </a:pPr>
                  <a:r>
                    <a:rPr lang="pt-PT" altLang="en-US" sz="3200">
                      <a:sym typeface="+mn-ea"/>
                    </a:rPr>
                    <a:t>Através da distribuição da oferta por intemédio das igrejas, as congregações que possuem maior recurso, compartilham com congregações em outros locais que têm menos, expressando assim o amor cristão na comunidade de crentes (2 Co 8:8, 24,13-15). </a:t>
                  </a:r>
                  <a:endParaRPr lang="pt-PT" altLang="en-US" sz="3200"/>
                </a:p>
                <a:p>
                  <a:pPr marL="0" indent="0">
                    <a:buNone/>
                  </a:pPr>
                  <a:endParaRPr lang="pt-PT" altLang="en-US" sz="3200" b="1" dirty="0">
                    <a:solidFill>
                      <a:schemeClr val="tx1"/>
                    </a:solidFill>
                    <a:latin typeface="Leelawadee UI Semilight" panose="020B0402040204020203" pitchFamily="34" charset="-34"/>
                    <a:ea typeface="Microsoft Yi Baiti" panose="03000500000000000000" pitchFamily="66" charset="0"/>
                    <a:cs typeface="Leelawadee UI Semilight" panose="020B0402040204020203" pitchFamily="34" charset="-34"/>
                    <a:sym typeface="+mn-ea"/>
                  </a:endParaRPr>
                </a:p>
              </p:txBody>
            </p:sp>
          </p:grpSp>
        </p:grpSp>
        <p:sp>
          <p:nvSpPr>
            <p:cNvPr id="24" name="椭圆 23"/>
            <p:cNvSpPr/>
            <p:nvPr/>
          </p:nvSpPr>
          <p:spPr>
            <a:xfrm>
              <a:off x="5944108" y="1528055"/>
              <a:ext cx="342096" cy="342096"/>
            </a:xfrm>
            <a:prstGeom prst="ellipse">
              <a:avLst/>
            </a:prstGeom>
            <a:solidFill>
              <a:srgbClr val="FDD7A8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 dirty="0"/>
            </a:p>
          </p:txBody>
        </p:sp>
      </p:grp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61"/>
          <p:cNvGrpSpPr/>
          <p:nvPr/>
        </p:nvGrpSpPr>
        <p:grpSpPr>
          <a:xfrm>
            <a:off x="290009" y="2185248"/>
            <a:ext cx="3483811" cy="1883313"/>
            <a:chOff x="565306" y="1208432"/>
            <a:chExt cx="3483811" cy="1883313"/>
          </a:xfrm>
        </p:grpSpPr>
        <p:sp>
          <p:nvSpPr>
            <p:cNvPr id="12" name="文本框 22"/>
            <p:cNvSpPr txBox="1"/>
            <p:nvPr/>
          </p:nvSpPr>
          <p:spPr>
            <a:xfrm>
              <a:off x="565306" y="1208432"/>
              <a:ext cx="34838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altLang="en-US" sz="40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Objetivos</a:t>
              </a:r>
              <a:r>
                <a:rPr lang="en-US" altLang="zh-CN" sz="40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 das Ofertas</a:t>
              </a:r>
              <a:endParaRPr lang="pt-PT" altLang="en-US" sz="4000" dirty="0"/>
            </a:p>
          </p:txBody>
        </p:sp>
        <p:cxnSp>
          <p:nvCxnSpPr>
            <p:cNvPr id="13" name="直接连接符 25"/>
            <p:cNvCxnSpPr/>
            <p:nvPr/>
          </p:nvCxnSpPr>
          <p:spPr>
            <a:xfrm>
              <a:off x="1751938" y="3091745"/>
              <a:ext cx="849071" cy="0"/>
            </a:xfrm>
            <a:prstGeom prst="line">
              <a:avLst/>
            </a:prstGeom>
            <a:ln w="28575">
              <a:solidFill>
                <a:srgbClr val="FDD7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00EAEB08-2999-4D11-84DE-3B7E271A1005}"/>
              </a:ext>
            </a:extLst>
          </p:cNvPr>
          <p:cNvPicPr/>
          <p:nvPr/>
        </p:nvPicPr>
        <p:blipFill>
          <a:blip r:embed="rId2">
            <a:lum bright="36000"/>
          </a:blip>
          <a:stretch>
            <a:fillRect/>
          </a:stretch>
        </p:blipFill>
        <p:spPr>
          <a:xfrm>
            <a:off x="1370965" y="6038850"/>
            <a:ext cx="955040" cy="5988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0" y="-1192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405630" y="215265"/>
            <a:ext cx="3815080" cy="1505748"/>
            <a:chOff x="4274229" y="1528055"/>
            <a:chExt cx="2553327" cy="1505736"/>
          </a:xfrm>
        </p:grpSpPr>
        <p:grpSp>
          <p:nvGrpSpPr>
            <p:cNvPr id="7" name="组合 6"/>
            <p:cNvGrpSpPr/>
            <p:nvPr/>
          </p:nvGrpSpPr>
          <p:grpSpPr>
            <a:xfrm>
              <a:off x="4274229" y="1761261"/>
              <a:ext cx="2553327" cy="1272530"/>
              <a:chOff x="4198029" y="1761261"/>
              <a:chExt cx="2553327" cy="127253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491576" y="2691695"/>
                <a:ext cx="342096" cy="342096"/>
              </a:xfrm>
              <a:prstGeom prst="ellipse">
                <a:avLst/>
              </a:prstGeom>
              <a:solidFill>
                <a:srgbClr val="FDD7A8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4198029" y="1761261"/>
                <a:ext cx="2553327" cy="723987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pt-PT" altLang="en-US" sz="2400">
                    <a:sym typeface="+mn-ea"/>
                  </a:rPr>
                  <a:t> . </a:t>
                </a:r>
                <a:endParaRPr lang="en-US" altLang="zh-CN" sz="1600" b="1" dirty="0">
                  <a:solidFill>
                    <a:schemeClr val="tx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endParaRPr>
              </a:p>
            </p:txBody>
          </p:sp>
        </p:grpSp>
        <p:sp>
          <p:nvSpPr>
            <p:cNvPr id="24" name="椭圆 23"/>
            <p:cNvSpPr/>
            <p:nvPr/>
          </p:nvSpPr>
          <p:spPr>
            <a:xfrm>
              <a:off x="5944108" y="1528055"/>
              <a:ext cx="342096" cy="342096"/>
            </a:xfrm>
            <a:prstGeom prst="ellipse">
              <a:avLst/>
            </a:prstGeom>
            <a:solidFill>
              <a:srgbClr val="FDD7A8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143875" y="726440"/>
            <a:ext cx="3660140" cy="1624147"/>
            <a:chOff x="6956451" y="1528055"/>
            <a:chExt cx="2376106" cy="1624191"/>
          </a:xfrm>
        </p:grpSpPr>
        <p:grpSp>
          <p:nvGrpSpPr>
            <p:cNvPr id="6" name="组合 5"/>
            <p:cNvGrpSpPr/>
            <p:nvPr/>
          </p:nvGrpSpPr>
          <p:grpSpPr>
            <a:xfrm>
              <a:off x="6956451" y="2459129"/>
              <a:ext cx="2376106" cy="693117"/>
              <a:chOff x="6925905" y="2459522"/>
              <a:chExt cx="2376106" cy="693117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7247446" y="2691588"/>
                <a:ext cx="255172" cy="342274"/>
              </a:xfrm>
              <a:prstGeom prst="ellipse">
                <a:avLst/>
              </a:prstGeom>
              <a:solidFill>
                <a:srgbClr val="FDD7A8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6925905" y="2459522"/>
                <a:ext cx="2376106" cy="693117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pt-PT" altLang="en-US" sz="2400">
                    <a:sym typeface="+mn-ea"/>
                  </a:rPr>
                  <a:t>.</a:t>
                </a:r>
                <a:endParaRPr lang="en-US" altLang="zh-CN" sz="1600" b="1" dirty="0">
                  <a:solidFill>
                    <a:schemeClr val="tx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endParaRPr>
              </a:p>
            </p:txBody>
          </p:sp>
        </p:grpSp>
        <p:sp>
          <p:nvSpPr>
            <p:cNvPr id="25" name="椭圆 24"/>
            <p:cNvSpPr/>
            <p:nvPr/>
          </p:nvSpPr>
          <p:spPr>
            <a:xfrm>
              <a:off x="8749661" y="1528055"/>
              <a:ext cx="267539" cy="342274"/>
            </a:xfrm>
            <a:prstGeom prst="ellipse">
              <a:avLst/>
            </a:prstGeom>
            <a:solidFill>
              <a:srgbClr val="FDD7A8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61"/>
          <p:cNvGrpSpPr/>
          <p:nvPr/>
        </p:nvGrpSpPr>
        <p:grpSpPr>
          <a:xfrm>
            <a:off x="290009" y="2185248"/>
            <a:ext cx="3483811" cy="1972213"/>
            <a:chOff x="565306" y="1208432"/>
            <a:chExt cx="3483811" cy="1972213"/>
          </a:xfrm>
        </p:grpSpPr>
        <p:sp>
          <p:nvSpPr>
            <p:cNvPr id="12" name="文本框 22"/>
            <p:cNvSpPr txBox="1"/>
            <p:nvPr/>
          </p:nvSpPr>
          <p:spPr>
            <a:xfrm>
              <a:off x="565306" y="1208432"/>
              <a:ext cx="3483811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altLang="en-US" sz="32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Objetivos</a:t>
              </a:r>
              <a:r>
                <a:rPr lang="en-US" altLang="zh-CN" sz="32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 das Ofertas</a:t>
              </a:r>
              <a:endParaRPr lang="pt-PT" altLang="en-US" sz="3200" dirty="0"/>
            </a:p>
            <a:p>
              <a:pPr algn="ctr"/>
              <a:endParaRPr lang="pt-PT" altLang="en-US" sz="3200" b="1" dirty="0">
                <a:solidFill>
                  <a:schemeClr val="tx1"/>
                </a:solidFill>
                <a:effectLst/>
                <a:latin typeface="Aharoni" panose="02010803020104030203" pitchFamily="2" charset="-79"/>
                <a:ea typeface="Microsoft Yi Baiti" panose="03000500000000000000" pitchFamily="66" charset="0"/>
                <a:cs typeface="Aharoni" panose="02010803020104030203" pitchFamily="2" charset="-79"/>
                <a:sym typeface="+mn-ea"/>
              </a:endParaRPr>
            </a:p>
          </p:txBody>
        </p:sp>
        <p:cxnSp>
          <p:nvCxnSpPr>
            <p:cNvPr id="13" name="直接连接符 25"/>
            <p:cNvCxnSpPr/>
            <p:nvPr/>
          </p:nvCxnSpPr>
          <p:spPr>
            <a:xfrm>
              <a:off x="1799563" y="3180645"/>
              <a:ext cx="849071" cy="0"/>
            </a:xfrm>
            <a:prstGeom prst="line">
              <a:avLst/>
            </a:prstGeom>
            <a:ln w="28575">
              <a:solidFill>
                <a:srgbClr val="FDD7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ixa de Texto 1"/>
          <p:cNvSpPr txBox="1"/>
          <p:nvPr/>
        </p:nvSpPr>
        <p:spPr>
          <a:xfrm>
            <a:off x="4648633" y="1363159"/>
            <a:ext cx="6958738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PT" altLang="en-US" sz="2800" dirty="0">
                <a:sym typeface="+mn-ea"/>
              </a:rPr>
              <a:t>Não lhes estou dando uma ordem, mas quero verificar a sinceridade do amor de vocês, comparando-o com a dedicação dos outros. </a:t>
            </a:r>
            <a:r>
              <a:rPr lang="pt-PT" altLang="en-US" sz="2800" b="1" dirty="0">
                <a:sym typeface="+mn-ea"/>
              </a:rPr>
              <a:t>2Cor 8:8</a:t>
            </a:r>
          </a:p>
          <a:p>
            <a:endParaRPr lang="pt-PT" altLang="en-US" sz="2800" b="1" dirty="0">
              <a:sym typeface="+mn-ea"/>
            </a:endParaRPr>
          </a:p>
          <a:p>
            <a:r>
              <a:rPr lang="pt-PT" altLang="en-US" sz="2800" dirty="0">
                <a:sym typeface="+mn-ea"/>
              </a:rPr>
              <a:t> Portanto, diante das demais igrejas, demonstrem a esses irmãos a prova do amor que vocês têm e a razão do orgulho que temos de vocês.</a:t>
            </a:r>
            <a:r>
              <a:rPr lang="pt-PT" altLang="en-US" sz="2800" b="1" dirty="0">
                <a:sym typeface="+mn-ea"/>
              </a:rPr>
              <a:t> 2Cor 8:24</a:t>
            </a:r>
            <a:endParaRPr lang="pt-PT" altLang="en-US" sz="2800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2028500C-6142-45F7-AEFF-9A07C9CA95C0}"/>
              </a:ext>
            </a:extLst>
          </p:cNvPr>
          <p:cNvPicPr/>
          <p:nvPr/>
        </p:nvPicPr>
        <p:blipFill>
          <a:blip r:embed="rId2">
            <a:lum bright="36000"/>
          </a:blip>
          <a:stretch>
            <a:fillRect/>
          </a:stretch>
        </p:blipFill>
        <p:spPr>
          <a:xfrm>
            <a:off x="1370965" y="6038850"/>
            <a:ext cx="955040" cy="5988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0" y="-1192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738826" y="151130"/>
            <a:ext cx="2567607" cy="1505748"/>
            <a:chOff x="4567776" y="1528055"/>
            <a:chExt cx="1718428" cy="1505736"/>
          </a:xfrm>
        </p:grpSpPr>
        <p:sp>
          <p:nvSpPr>
            <p:cNvPr id="28" name="椭圆 27"/>
            <p:cNvSpPr/>
            <p:nvPr/>
          </p:nvSpPr>
          <p:spPr>
            <a:xfrm>
              <a:off x="4567776" y="2691695"/>
              <a:ext cx="342096" cy="342096"/>
            </a:xfrm>
            <a:prstGeom prst="ellipse">
              <a:avLst/>
            </a:prstGeom>
            <a:solidFill>
              <a:srgbClr val="FDD7A8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5944108" y="1528055"/>
              <a:ext cx="342096" cy="342096"/>
            </a:xfrm>
            <a:prstGeom prst="ellipse">
              <a:avLst/>
            </a:prstGeom>
            <a:solidFill>
              <a:srgbClr val="FDD7A8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143875" y="726440"/>
            <a:ext cx="3660140" cy="1624147"/>
            <a:chOff x="6956451" y="1528055"/>
            <a:chExt cx="2376106" cy="1624191"/>
          </a:xfrm>
        </p:grpSpPr>
        <p:grpSp>
          <p:nvGrpSpPr>
            <p:cNvPr id="6" name="组合 5"/>
            <p:cNvGrpSpPr/>
            <p:nvPr/>
          </p:nvGrpSpPr>
          <p:grpSpPr>
            <a:xfrm>
              <a:off x="6956451" y="2459129"/>
              <a:ext cx="2376106" cy="693117"/>
              <a:chOff x="6925905" y="2459522"/>
              <a:chExt cx="2376106" cy="693117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7247446" y="2691588"/>
                <a:ext cx="255172" cy="342274"/>
              </a:xfrm>
              <a:prstGeom prst="ellipse">
                <a:avLst/>
              </a:prstGeom>
              <a:solidFill>
                <a:srgbClr val="FDD7A8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6925905" y="2459522"/>
                <a:ext cx="2376106" cy="693117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pt-PT" altLang="en-US" sz="2400">
                    <a:sym typeface="+mn-ea"/>
                  </a:rPr>
                  <a:t>.</a:t>
                </a:r>
                <a:endParaRPr lang="en-US" altLang="zh-CN" sz="1600" b="1" dirty="0">
                  <a:solidFill>
                    <a:schemeClr val="tx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endParaRPr>
              </a:p>
            </p:txBody>
          </p:sp>
        </p:grpSp>
        <p:sp>
          <p:nvSpPr>
            <p:cNvPr id="25" name="椭圆 24"/>
            <p:cNvSpPr/>
            <p:nvPr/>
          </p:nvSpPr>
          <p:spPr>
            <a:xfrm>
              <a:off x="8749661" y="1528055"/>
              <a:ext cx="267539" cy="342274"/>
            </a:xfrm>
            <a:prstGeom prst="ellipse">
              <a:avLst/>
            </a:prstGeom>
            <a:solidFill>
              <a:srgbClr val="FDD7A8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61"/>
          <p:cNvGrpSpPr/>
          <p:nvPr/>
        </p:nvGrpSpPr>
        <p:grpSpPr>
          <a:xfrm>
            <a:off x="290009" y="2185248"/>
            <a:ext cx="3483811" cy="1972213"/>
            <a:chOff x="565306" y="1208432"/>
            <a:chExt cx="3483811" cy="1972213"/>
          </a:xfrm>
        </p:grpSpPr>
        <p:sp>
          <p:nvSpPr>
            <p:cNvPr id="12" name="文本框 22"/>
            <p:cNvSpPr txBox="1"/>
            <p:nvPr/>
          </p:nvSpPr>
          <p:spPr>
            <a:xfrm>
              <a:off x="565306" y="1208432"/>
              <a:ext cx="3483811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altLang="en-US" sz="32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Objetivos</a:t>
              </a:r>
              <a:r>
                <a:rPr lang="en-US" altLang="zh-CN" sz="32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 das Ofertas</a:t>
              </a:r>
              <a:endParaRPr lang="pt-PT" altLang="en-US" sz="3200" dirty="0"/>
            </a:p>
            <a:p>
              <a:pPr algn="ctr"/>
              <a:endParaRPr lang="pt-PT" altLang="en-US" sz="3200" b="1" dirty="0">
                <a:solidFill>
                  <a:schemeClr val="tx1"/>
                </a:solidFill>
                <a:effectLst/>
                <a:latin typeface="Aharoni" panose="02010803020104030203" pitchFamily="2" charset="-79"/>
                <a:ea typeface="Microsoft Yi Baiti" panose="03000500000000000000" pitchFamily="66" charset="0"/>
                <a:cs typeface="Aharoni" panose="02010803020104030203" pitchFamily="2" charset="-79"/>
                <a:sym typeface="+mn-ea"/>
              </a:endParaRPr>
            </a:p>
          </p:txBody>
        </p:sp>
        <p:cxnSp>
          <p:nvCxnSpPr>
            <p:cNvPr id="13" name="直接连接符 25"/>
            <p:cNvCxnSpPr/>
            <p:nvPr/>
          </p:nvCxnSpPr>
          <p:spPr>
            <a:xfrm>
              <a:off x="1799563" y="3180645"/>
              <a:ext cx="849071" cy="0"/>
            </a:xfrm>
            <a:prstGeom prst="line">
              <a:avLst/>
            </a:prstGeom>
            <a:ln w="28575">
              <a:solidFill>
                <a:srgbClr val="FDD7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ixa de Texto 1"/>
          <p:cNvSpPr txBox="1"/>
          <p:nvPr/>
        </p:nvSpPr>
        <p:spPr>
          <a:xfrm>
            <a:off x="4228532" y="1068705"/>
            <a:ext cx="7410695" cy="51398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PT" altLang="en-US" sz="4000" b="1" dirty="0">
                <a:sym typeface="+mn-ea"/>
              </a:rPr>
              <a:t>2Cor 8:</a:t>
            </a:r>
          </a:p>
          <a:p>
            <a:r>
              <a:rPr lang="pt-PT" altLang="en-US" sz="2400" b="1" dirty="0">
                <a:sym typeface="+mn-ea"/>
              </a:rPr>
              <a:t>13</a:t>
            </a:r>
            <a:r>
              <a:rPr lang="pt-PT" altLang="en-US" sz="2400" dirty="0">
                <a:sym typeface="+mn-ea"/>
              </a:rPr>
              <a:t> Nosso desejo não é que outros sejam aliviados enquanto vocês são sobrecarregados, mas que haja igualdade. </a:t>
            </a:r>
          </a:p>
          <a:p>
            <a:endParaRPr lang="pt-PT" altLang="en-US" sz="2400" dirty="0"/>
          </a:p>
          <a:p>
            <a:r>
              <a:rPr lang="pt-PT" altLang="en-US" sz="2400" b="1" dirty="0">
                <a:sym typeface="+mn-ea"/>
              </a:rPr>
              <a:t>14</a:t>
            </a:r>
            <a:r>
              <a:rPr lang="pt-PT" altLang="en-US" sz="2400" dirty="0">
                <a:sym typeface="+mn-ea"/>
              </a:rPr>
              <a:t> No presente momento, a fartura de vocês suprirá a necessidade deles, para que, por sua vez, a fartura deles supra a necessidade de vocês. Então haverá igualdade,</a:t>
            </a:r>
          </a:p>
          <a:p>
            <a:endParaRPr lang="pt-PT" altLang="en-US" sz="2400" dirty="0"/>
          </a:p>
          <a:p>
            <a:r>
              <a:rPr lang="pt-PT" altLang="en-US" sz="2400" dirty="0">
                <a:sym typeface="+mn-ea"/>
              </a:rPr>
              <a:t> </a:t>
            </a:r>
            <a:r>
              <a:rPr lang="pt-PT" altLang="en-US" sz="2400" b="1" dirty="0">
                <a:sym typeface="+mn-ea"/>
              </a:rPr>
              <a:t>15</a:t>
            </a:r>
            <a:r>
              <a:rPr lang="pt-PT" altLang="en-US" sz="2400" dirty="0">
                <a:sym typeface="+mn-ea"/>
              </a:rPr>
              <a:t> como está escrito: "Quem tinha recolhido muito não teve demais, e não faltou a quem tinha recolhido pouco".</a:t>
            </a:r>
            <a:endParaRPr lang="pt-PT" altLang="en-US" sz="2400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4E55498-9AA0-45F0-ADDA-DFF4489EF8BD}"/>
              </a:ext>
            </a:extLst>
          </p:cNvPr>
          <p:cNvPicPr/>
          <p:nvPr/>
        </p:nvPicPr>
        <p:blipFill>
          <a:blip r:embed="rId2">
            <a:lum bright="36000"/>
          </a:blip>
          <a:stretch>
            <a:fillRect/>
          </a:stretch>
        </p:blipFill>
        <p:spPr>
          <a:xfrm>
            <a:off x="1370965" y="6038850"/>
            <a:ext cx="955040" cy="5988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0" y="-1192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767401" y="196215"/>
            <a:ext cx="5782489" cy="2700345"/>
            <a:chOff x="4567776" y="1528055"/>
            <a:chExt cx="3870059" cy="2700323"/>
          </a:xfrm>
        </p:grpSpPr>
        <p:grpSp>
          <p:nvGrpSpPr>
            <p:cNvPr id="7" name="组合 6"/>
            <p:cNvGrpSpPr/>
            <p:nvPr/>
          </p:nvGrpSpPr>
          <p:grpSpPr>
            <a:xfrm>
              <a:off x="4567776" y="2691695"/>
              <a:ext cx="3870059" cy="1536683"/>
              <a:chOff x="4491576" y="2691695"/>
              <a:chExt cx="3870059" cy="1536683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491576" y="2691695"/>
                <a:ext cx="342096" cy="342096"/>
              </a:xfrm>
              <a:prstGeom prst="ellipse">
                <a:avLst/>
              </a:prstGeom>
              <a:solidFill>
                <a:srgbClr val="FDD7A8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4557569" y="3033790"/>
                <a:ext cx="3804066" cy="1194588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pt-PT" altLang="en-US" sz="2400">
                    <a:sym typeface="+mn-ea"/>
                  </a:rPr>
                  <a:t>.</a:t>
                </a:r>
                <a:endParaRPr lang="pt-PT" altLang="en-US" sz="2400"/>
              </a:p>
              <a:p>
                <a:pPr algn="ctr">
                  <a:lnSpc>
                    <a:spcPct val="130000"/>
                  </a:lnSpc>
                </a:pPr>
                <a:r>
                  <a:rPr lang="pt-PT" altLang="en-US" sz="2400">
                    <a:sym typeface="+mn-ea"/>
                  </a:rPr>
                  <a:t> </a:t>
                </a:r>
                <a:endParaRPr lang="en-US" altLang="zh-CN" sz="1600" b="1" dirty="0">
                  <a:solidFill>
                    <a:schemeClr val="tx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endParaRPr>
              </a:p>
            </p:txBody>
          </p:sp>
        </p:grpSp>
        <p:sp>
          <p:nvSpPr>
            <p:cNvPr id="24" name="椭圆 23"/>
            <p:cNvSpPr/>
            <p:nvPr/>
          </p:nvSpPr>
          <p:spPr>
            <a:xfrm>
              <a:off x="5944108" y="1528055"/>
              <a:ext cx="342096" cy="342096"/>
            </a:xfrm>
            <a:prstGeom prst="ellipse">
              <a:avLst/>
            </a:prstGeom>
            <a:solidFill>
              <a:srgbClr val="FDD7A8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61"/>
          <p:cNvGrpSpPr/>
          <p:nvPr/>
        </p:nvGrpSpPr>
        <p:grpSpPr>
          <a:xfrm>
            <a:off x="290009" y="2185248"/>
            <a:ext cx="3483811" cy="1972213"/>
            <a:chOff x="565306" y="1208432"/>
            <a:chExt cx="3483811" cy="1972213"/>
          </a:xfrm>
        </p:grpSpPr>
        <p:sp>
          <p:nvSpPr>
            <p:cNvPr id="12" name="文本框 22"/>
            <p:cNvSpPr txBox="1"/>
            <p:nvPr/>
          </p:nvSpPr>
          <p:spPr>
            <a:xfrm>
              <a:off x="565306" y="1208432"/>
              <a:ext cx="3483811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altLang="en-US" sz="32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Objetivos</a:t>
              </a:r>
              <a:r>
                <a:rPr lang="en-US" altLang="zh-CN" sz="32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 das Ofertas</a:t>
              </a:r>
              <a:endParaRPr lang="pt-PT" altLang="en-US" sz="3200" dirty="0"/>
            </a:p>
            <a:p>
              <a:pPr algn="ctr"/>
              <a:endParaRPr lang="pt-PT" altLang="en-US" sz="3200" b="1" dirty="0">
                <a:solidFill>
                  <a:schemeClr val="tx1"/>
                </a:solidFill>
                <a:effectLst/>
                <a:latin typeface="Aharoni" panose="02010803020104030203" pitchFamily="2" charset="-79"/>
                <a:ea typeface="Microsoft Yi Baiti" panose="03000500000000000000" pitchFamily="66" charset="0"/>
                <a:cs typeface="Aharoni" panose="02010803020104030203" pitchFamily="2" charset="-79"/>
                <a:sym typeface="+mn-ea"/>
              </a:endParaRPr>
            </a:p>
          </p:txBody>
        </p:sp>
        <p:cxnSp>
          <p:nvCxnSpPr>
            <p:cNvPr id="13" name="直接连接符 25"/>
            <p:cNvCxnSpPr/>
            <p:nvPr/>
          </p:nvCxnSpPr>
          <p:spPr>
            <a:xfrm>
              <a:off x="1799563" y="3180645"/>
              <a:ext cx="849071" cy="0"/>
            </a:xfrm>
            <a:prstGeom prst="line">
              <a:avLst/>
            </a:prstGeom>
            <a:ln w="28575">
              <a:solidFill>
                <a:srgbClr val="FDD7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ixa de Texto 1"/>
          <p:cNvSpPr txBox="1"/>
          <p:nvPr/>
        </p:nvSpPr>
        <p:spPr>
          <a:xfrm>
            <a:off x="4228532" y="2009775"/>
            <a:ext cx="7673459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PT" altLang="en-US" sz="3200" dirty="0">
                <a:sym typeface="+mn-ea"/>
              </a:rPr>
              <a:t>As ofertas dadas durante as horas de adoração são tão especial para louvar e honrar a Deus por suas muitas bênçãos e bondade imerecido (</a:t>
            </a:r>
            <a:r>
              <a:rPr lang="pt-PT" altLang="en-US" sz="3200" dirty="0" err="1">
                <a:sym typeface="+mn-ea"/>
              </a:rPr>
              <a:t>Pv</a:t>
            </a:r>
            <a:r>
              <a:rPr lang="pt-PT" altLang="en-US" sz="3200" dirty="0">
                <a:sym typeface="+mn-ea"/>
              </a:rPr>
              <a:t> 3:9; 2Co 9:12,13). </a:t>
            </a:r>
            <a:endParaRPr lang="pt-PT" altLang="en-US" sz="3200" dirty="0"/>
          </a:p>
          <a:p>
            <a:pPr marL="0" indent="0">
              <a:buNone/>
            </a:pPr>
            <a:r>
              <a:rPr lang="pt-PT" altLang="en-US" sz="3200" dirty="0">
                <a:sym typeface="+mn-ea"/>
              </a:rPr>
              <a:t> Honra ao SENHOR com a tua fazenda e com as primícias de toda a tua renda; </a:t>
            </a:r>
            <a:r>
              <a:rPr lang="pt-PT" altLang="en-US" sz="2400" b="1" dirty="0" err="1">
                <a:sym typeface="+mn-ea"/>
              </a:rPr>
              <a:t>Prov</a:t>
            </a:r>
            <a:r>
              <a:rPr lang="pt-PT" altLang="en-US" sz="2400" b="1" dirty="0">
                <a:sym typeface="+mn-ea"/>
              </a:rPr>
              <a:t> 3:9</a:t>
            </a:r>
            <a:endParaRPr lang="pt-PT" altLang="en-US" sz="24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4062207E-D0E9-4150-887C-64849BEB88D4}"/>
              </a:ext>
            </a:extLst>
          </p:cNvPr>
          <p:cNvPicPr/>
          <p:nvPr/>
        </p:nvPicPr>
        <p:blipFill>
          <a:blip r:embed="rId2">
            <a:lum bright="36000"/>
          </a:blip>
          <a:stretch>
            <a:fillRect/>
          </a:stretch>
        </p:blipFill>
        <p:spPr>
          <a:xfrm>
            <a:off x="1370965" y="6038850"/>
            <a:ext cx="955040" cy="5988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0" y="-1192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767401" y="196215"/>
            <a:ext cx="5782489" cy="2700345"/>
            <a:chOff x="4567776" y="1528055"/>
            <a:chExt cx="3870059" cy="2700323"/>
          </a:xfrm>
        </p:grpSpPr>
        <p:grpSp>
          <p:nvGrpSpPr>
            <p:cNvPr id="7" name="组合 6"/>
            <p:cNvGrpSpPr/>
            <p:nvPr/>
          </p:nvGrpSpPr>
          <p:grpSpPr>
            <a:xfrm>
              <a:off x="4567776" y="2691695"/>
              <a:ext cx="3870059" cy="1536683"/>
              <a:chOff x="4491576" y="2691695"/>
              <a:chExt cx="3870059" cy="1536683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491576" y="2691695"/>
                <a:ext cx="342096" cy="342096"/>
              </a:xfrm>
              <a:prstGeom prst="ellipse">
                <a:avLst/>
              </a:prstGeom>
              <a:solidFill>
                <a:srgbClr val="FDD7A8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4557569" y="3033790"/>
                <a:ext cx="3804066" cy="1194588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pt-PT" altLang="en-US" sz="2400">
                    <a:sym typeface="+mn-ea"/>
                  </a:rPr>
                  <a:t>.</a:t>
                </a:r>
                <a:endParaRPr lang="pt-PT" altLang="en-US" sz="2400"/>
              </a:p>
              <a:p>
                <a:pPr algn="ctr">
                  <a:lnSpc>
                    <a:spcPct val="130000"/>
                  </a:lnSpc>
                </a:pPr>
                <a:r>
                  <a:rPr lang="pt-PT" altLang="en-US" sz="2400">
                    <a:sym typeface="+mn-ea"/>
                  </a:rPr>
                  <a:t> </a:t>
                </a:r>
                <a:endParaRPr lang="en-US" altLang="zh-CN" sz="1600" b="1" dirty="0">
                  <a:solidFill>
                    <a:schemeClr val="tx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endParaRPr>
              </a:p>
            </p:txBody>
          </p:sp>
        </p:grpSp>
        <p:sp>
          <p:nvSpPr>
            <p:cNvPr id="24" name="椭圆 23"/>
            <p:cNvSpPr/>
            <p:nvPr/>
          </p:nvSpPr>
          <p:spPr>
            <a:xfrm>
              <a:off x="5944108" y="1528055"/>
              <a:ext cx="342096" cy="342096"/>
            </a:xfrm>
            <a:prstGeom prst="ellipse">
              <a:avLst/>
            </a:prstGeom>
            <a:solidFill>
              <a:srgbClr val="FDD7A8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61"/>
          <p:cNvGrpSpPr/>
          <p:nvPr/>
        </p:nvGrpSpPr>
        <p:grpSpPr>
          <a:xfrm>
            <a:off x="290009" y="2185248"/>
            <a:ext cx="3483811" cy="1972213"/>
            <a:chOff x="565306" y="1208432"/>
            <a:chExt cx="3483811" cy="1972213"/>
          </a:xfrm>
        </p:grpSpPr>
        <p:sp>
          <p:nvSpPr>
            <p:cNvPr id="12" name="文本框 22"/>
            <p:cNvSpPr txBox="1"/>
            <p:nvPr/>
          </p:nvSpPr>
          <p:spPr>
            <a:xfrm>
              <a:off x="565306" y="1208432"/>
              <a:ext cx="3483811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altLang="en-US" sz="32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Objetivos</a:t>
              </a:r>
              <a:r>
                <a:rPr lang="en-US" altLang="zh-CN" sz="32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 das Ofertas</a:t>
              </a:r>
              <a:endParaRPr lang="pt-PT" altLang="en-US" sz="3200" dirty="0"/>
            </a:p>
            <a:p>
              <a:pPr algn="ctr"/>
              <a:endParaRPr lang="pt-PT" altLang="en-US" sz="3200" b="1" dirty="0">
                <a:solidFill>
                  <a:schemeClr val="tx1"/>
                </a:solidFill>
                <a:effectLst/>
                <a:latin typeface="Aharoni" panose="02010803020104030203" pitchFamily="2" charset="-79"/>
                <a:ea typeface="Microsoft Yi Baiti" panose="03000500000000000000" pitchFamily="66" charset="0"/>
                <a:cs typeface="Aharoni" panose="02010803020104030203" pitchFamily="2" charset="-79"/>
                <a:sym typeface="+mn-ea"/>
              </a:endParaRPr>
            </a:p>
          </p:txBody>
        </p:sp>
        <p:cxnSp>
          <p:nvCxnSpPr>
            <p:cNvPr id="13" name="直接连接符 25"/>
            <p:cNvCxnSpPr/>
            <p:nvPr/>
          </p:nvCxnSpPr>
          <p:spPr>
            <a:xfrm>
              <a:off x="1799563" y="3180645"/>
              <a:ext cx="849071" cy="0"/>
            </a:xfrm>
            <a:prstGeom prst="line">
              <a:avLst/>
            </a:prstGeom>
            <a:ln w="28575">
              <a:solidFill>
                <a:srgbClr val="FDD7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ixa de Texto 1"/>
          <p:cNvSpPr txBox="1"/>
          <p:nvPr/>
        </p:nvSpPr>
        <p:spPr>
          <a:xfrm>
            <a:off x="4228532" y="1739718"/>
            <a:ext cx="7673459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PT" altLang="en-US" sz="3600" dirty="0">
                <a:sym typeface="+mn-ea"/>
              </a:rPr>
              <a:t>O serviço ministerial que vocês estão realizando não está apenas suprindo as necessidades do povo de Deus, mas também transbordando em muitas expressões de gratidão a Deus.</a:t>
            </a:r>
            <a:r>
              <a:rPr lang="pt-PT" altLang="en-US" sz="2400" dirty="0">
                <a:sym typeface="+mn-ea"/>
              </a:rPr>
              <a:t> </a:t>
            </a:r>
            <a:r>
              <a:rPr lang="pt-PT" altLang="en-US" sz="2400" b="1" dirty="0">
                <a:sym typeface="+mn-ea"/>
              </a:rPr>
              <a:t>2Cor 9:12</a:t>
            </a:r>
            <a:endParaRPr lang="pt-PT" altLang="en-US" sz="24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D0F34CF-3E76-4FB2-8920-410596B1D9F3}"/>
              </a:ext>
            </a:extLst>
          </p:cNvPr>
          <p:cNvPicPr/>
          <p:nvPr/>
        </p:nvPicPr>
        <p:blipFill>
          <a:blip r:embed="rId2">
            <a:lum bright="36000"/>
          </a:blip>
          <a:stretch>
            <a:fillRect/>
          </a:stretch>
        </p:blipFill>
        <p:spPr>
          <a:xfrm>
            <a:off x="1370965" y="6038850"/>
            <a:ext cx="955040" cy="59880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58937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0" y="-1192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228286" y="-1270"/>
            <a:ext cx="7673704" cy="5454681"/>
            <a:chOff x="4567776" y="1528055"/>
            <a:chExt cx="5135797" cy="5454638"/>
          </a:xfrm>
        </p:grpSpPr>
        <p:grpSp>
          <p:nvGrpSpPr>
            <p:cNvPr id="7" name="组合 6"/>
            <p:cNvGrpSpPr/>
            <p:nvPr/>
          </p:nvGrpSpPr>
          <p:grpSpPr>
            <a:xfrm>
              <a:off x="4567776" y="2614861"/>
              <a:ext cx="5135797" cy="4367832"/>
              <a:chOff x="4491576" y="2614861"/>
              <a:chExt cx="5135797" cy="4367832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491576" y="2614861"/>
                <a:ext cx="342096" cy="342096"/>
              </a:xfrm>
              <a:prstGeom prst="ellipse">
                <a:avLst/>
              </a:prstGeom>
              <a:solidFill>
                <a:srgbClr val="FDD7A8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4575719" y="3306370"/>
                <a:ext cx="5051654" cy="3676323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pt-PT" altLang="en-US" sz="3200" dirty="0">
                    <a:sym typeface="+mn-ea"/>
                  </a:rPr>
                  <a:t>Por meio dessa prova de serviço ministerial, outros louvarão a Deus pela obediência que acompanha a confissão que vocês fazem do evangelho de Cristo e pela generosidade de vocês em compartilhar seus bens com eles e com todos os outros. </a:t>
                </a:r>
                <a:r>
                  <a:rPr lang="pt-PT" altLang="en-US" sz="3200" b="1" dirty="0">
                    <a:sym typeface="+mn-ea"/>
                  </a:rPr>
                  <a:t>2Cor 9:13</a:t>
                </a:r>
                <a:endParaRPr lang="pt-PT" altLang="en-US" sz="3200" b="1" dirty="0">
                  <a:solidFill>
                    <a:schemeClr val="tx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  <a:sym typeface="+mn-ea"/>
                </a:endParaRPr>
              </a:p>
            </p:txBody>
          </p:sp>
        </p:grpSp>
        <p:sp>
          <p:nvSpPr>
            <p:cNvPr id="24" name="椭圆 23"/>
            <p:cNvSpPr/>
            <p:nvPr/>
          </p:nvSpPr>
          <p:spPr>
            <a:xfrm>
              <a:off x="5944108" y="1528055"/>
              <a:ext cx="342096" cy="342096"/>
            </a:xfrm>
            <a:prstGeom prst="ellipse">
              <a:avLst/>
            </a:prstGeom>
            <a:solidFill>
              <a:srgbClr val="FDD7A8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61"/>
          <p:cNvGrpSpPr/>
          <p:nvPr/>
        </p:nvGrpSpPr>
        <p:grpSpPr>
          <a:xfrm>
            <a:off x="290009" y="2185248"/>
            <a:ext cx="3483811" cy="1972213"/>
            <a:chOff x="565306" y="1208432"/>
            <a:chExt cx="3483811" cy="1972213"/>
          </a:xfrm>
        </p:grpSpPr>
        <p:sp>
          <p:nvSpPr>
            <p:cNvPr id="12" name="文本框 22"/>
            <p:cNvSpPr txBox="1"/>
            <p:nvPr/>
          </p:nvSpPr>
          <p:spPr>
            <a:xfrm>
              <a:off x="565306" y="1208432"/>
              <a:ext cx="3483811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altLang="en-US" sz="32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Objetivos</a:t>
              </a:r>
              <a:r>
                <a:rPr lang="en-US" altLang="zh-CN" sz="32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 das Ofertas</a:t>
              </a:r>
              <a:endParaRPr lang="pt-PT" altLang="en-US" sz="3200"/>
            </a:p>
            <a:p>
              <a:pPr algn="ctr"/>
              <a:endParaRPr lang="pt-PT" altLang="en-US" sz="3200" b="1" dirty="0">
                <a:solidFill>
                  <a:schemeClr val="tx1"/>
                </a:solidFill>
                <a:effectLst/>
                <a:latin typeface="Aharoni" panose="02010803020104030203" pitchFamily="2" charset="-79"/>
                <a:ea typeface="Microsoft Yi Baiti" panose="03000500000000000000" pitchFamily="66" charset="0"/>
                <a:cs typeface="Aharoni" panose="02010803020104030203" pitchFamily="2" charset="-79"/>
                <a:sym typeface="+mn-ea"/>
              </a:endParaRPr>
            </a:p>
          </p:txBody>
        </p:sp>
        <p:cxnSp>
          <p:nvCxnSpPr>
            <p:cNvPr id="13" name="直接连接符 25"/>
            <p:cNvCxnSpPr/>
            <p:nvPr/>
          </p:nvCxnSpPr>
          <p:spPr>
            <a:xfrm>
              <a:off x="1799563" y="3180645"/>
              <a:ext cx="849071" cy="0"/>
            </a:xfrm>
            <a:prstGeom prst="line">
              <a:avLst/>
            </a:prstGeom>
            <a:ln w="28575">
              <a:solidFill>
                <a:srgbClr val="FDD7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0" y="-1192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374336" y="502920"/>
            <a:ext cx="7527656" cy="3955730"/>
            <a:chOff x="4567776" y="1528055"/>
            <a:chExt cx="5038051" cy="3955699"/>
          </a:xfrm>
        </p:grpSpPr>
        <p:grpSp>
          <p:nvGrpSpPr>
            <p:cNvPr id="7" name="组合 6"/>
            <p:cNvGrpSpPr/>
            <p:nvPr/>
          </p:nvGrpSpPr>
          <p:grpSpPr>
            <a:xfrm>
              <a:off x="4567776" y="2691695"/>
              <a:ext cx="5038051" cy="2792059"/>
              <a:chOff x="4491576" y="2691695"/>
              <a:chExt cx="5038051" cy="2792059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491576" y="2691695"/>
                <a:ext cx="342096" cy="342096"/>
              </a:xfrm>
              <a:prstGeom prst="ellipse">
                <a:avLst/>
              </a:prstGeom>
              <a:solidFill>
                <a:srgbClr val="FDD7A8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4662624" y="2830408"/>
                <a:ext cx="4867003" cy="2653346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pt-PT" altLang="en-US" sz="3200" dirty="0">
                    <a:sym typeface="+mn-ea"/>
                  </a:rPr>
                  <a:t>Isto é o objetivo da oferta: cultivar o espírito de gratidão dentro da comunidade cristão e dominar egoísmo natural do coração humano.</a:t>
                </a:r>
                <a:endParaRPr lang="pt-PT" altLang="en-US" sz="3200" dirty="0"/>
              </a:p>
              <a:p>
                <a:pPr marL="0" indent="0">
                  <a:buNone/>
                </a:pPr>
                <a:endParaRPr lang="pt-PT" altLang="en-US" sz="3200" b="1" dirty="0">
                  <a:solidFill>
                    <a:schemeClr val="tx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  <a:sym typeface="+mn-ea"/>
                </a:endParaRPr>
              </a:p>
            </p:txBody>
          </p:sp>
        </p:grpSp>
        <p:sp>
          <p:nvSpPr>
            <p:cNvPr id="24" name="椭圆 23"/>
            <p:cNvSpPr/>
            <p:nvPr/>
          </p:nvSpPr>
          <p:spPr>
            <a:xfrm>
              <a:off x="5944108" y="1528055"/>
              <a:ext cx="342096" cy="342096"/>
            </a:xfrm>
            <a:prstGeom prst="ellipse">
              <a:avLst/>
            </a:prstGeom>
            <a:solidFill>
              <a:srgbClr val="FDD7A8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61"/>
          <p:cNvGrpSpPr/>
          <p:nvPr/>
        </p:nvGrpSpPr>
        <p:grpSpPr>
          <a:xfrm>
            <a:off x="290009" y="2185248"/>
            <a:ext cx="3483811" cy="1972213"/>
            <a:chOff x="565306" y="1208432"/>
            <a:chExt cx="3483811" cy="1972213"/>
          </a:xfrm>
        </p:grpSpPr>
        <p:sp>
          <p:nvSpPr>
            <p:cNvPr id="12" name="文本框 22"/>
            <p:cNvSpPr txBox="1"/>
            <p:nvPr/>
          </p:nvSpPr>
          <p:spPr>
            <a:xfrm>
              <a:off x="565306" y="1208432"/>
              <a:ext cx="3483811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altLang="en-US" sz="32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Objetivos</a:t>
              </a:r>
              <a:r>
                <a:rPr lang="en-US" altLang="zh-CN" sz="32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 das Ofertas</a:t>
              </a:r>
              <a:endParaRPr lang="pt-PT" altLang="en-US" sz="3200" dirty="0"/>
            </a:p>
            <a:p>
              <a:pPr algn="ctr"/>
              <a:endParaRPr lang="pt-PT" altLang="en-US" sz="3200" b="1" dirty="0">
                <a:solidFill>
                  <a:schemeClr val="tx1"/>
                </a:solidFill>
                <a:effectLst/>
                <a:latin typeface="Aharoni" panose="02010803020104030203" pitchFamily="2" charset="-79"/>
                <a:ea typeface="Microsoft Yi Baiti" panose="03000500000000000000" pitchFamily="66" charset="0"/>
                <a:cs typeface="Aharoni" panose="02010803020104030203" pitchFamily="2" charset="-79"/>
                <a:sym typeface="+mn-ea"/>
              </a:endParaRPr>
            </a:p>
          </p:txBody>
        </p:sp>
        <p:cxnSp>
          <p:nvCxnSpPr>
            <p:cNvPr id="13" name="直接连接符 25"/>
            <p:cNvCxnSpPr/>
            <p:nvPr/>
          </p:nvCxnSpPr>
          <p:spPr>
            <a:xfrm>
              <a:off x="1799563" y="3180645"/>
              <a:ext cx="849071" cy="0"/>
            </a:xfrm>
            <a:prstGeom prst="line">
              <a:avLst/>
            </a:prstGeom>
            <a:ln w="28575">
              <a:solidFill>
                <a:srgbClr val="FDD7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A3269163-68E0-4887-AB3E-31FFBCA456CC}"/>
              </a:ext>
            </a:extLst>
          </p:cNvPr>
          <p:cNvPicPr/>
          <p:nvPr/>
        </p:nvPicPr>
        <p:blipFill>
          <a:blip r:embed="rId2">
            <a:lum bright="36000"/>
          </a:blip>
          <a:stretch>
            <a:fillRect/>
          </a:stretch>
        </p:blipFill>
        <p:spPr>
          <a:xfrm>
            <a:off x="1370965" y="6038850"/>
            <a:ext cx="955040" cy="5988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672435" y="2319463"/>
            <a:ext cx="6440305" cy="1569660"/>
            <a:chOff x="2893036" y="2535141"/>
            <a:chExt cx="6440305" cy="1569660"/>
          </a:xfrm>
        </p:grpSpPr>
        <p:sp>
          <p:nvSpPr>
            <p:cNvPr id="53" name="文本框 52"/>
            <p:cNvSpPr txBox="1"/>
            <p:nvPr/>
          </p:nvSpPr>
          <p:spPr>
            <a:xfrm>
              <a:off x="2893036" y="2535141"/>
              <a:ext cx="163258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60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anose="02010803020104030203" pitchFamily="2" charset="-79"/>
                  <a:ea typeface="LiHei Pro" panose="02010601030101010101" pitchFamily="2" charset="-122"/>
                  <a:cs typeface="Aharoni" panose="02010803020104030203" pitchFamily="2" charset="-79"/>
                </a:defRPr>
              </a:lvl1pPr>
            </a:lstStyle>
            <a:p>
              <a:r>
                <a:rPr lang="en-US" altLang="zh-CN" dirty="0"/>
                <a:t>02</a:t>
              </a: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4192190" y="3118455"/>
              <a:ext cx="5141151" cy="948876"/>
              <a:chOff x="6733414" y="1177709"/>
              <a:chExt cx="5141151" cy="948876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6733414" y="1177709"/>
                <a:ext cx="514115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PT" altLang="en-US" sz="4000" b="1" dirty="0">
                    <a:solidFill>
                      <a:srgbClr val="2D6F8A"/>
                    </a:solidFill>
                    <a:effectLst/>
                    <a:latin typeface="Aharoni" panose="02010803020104030203" pitchFamily="2" charset="-79"/>
                    <a:ea typeface="Microsoft Yi Baiti" panose="03000500000000000000" pitchFamily="66" charset="0"/>
                    <a:cs typeface="Aharoni" panose="02010803020104030203" pitchFamily="2" charset="-79"/>
                  </a:rPr>
                  <a:t>Objetivo das ofertas</a:t>
                </a: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7456483" y="1698548"/>
                <a:ext cx="3761771" cy="428037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30000"/>
                  </a:lnSpc>
                </a:pPr>
                <a:endParaRPr lang="zh-CN" altLang="en-US" sz="1600" dirty="0">
                  <a:solidFill>
                    <a:srgbClr val="2D6F8A"/>
                  </a:solidFill>
                  <a:latin typeface="Leelawadee UI Semilight" panose="020B0402040204020203" pitchFamily="34" charset="-34"/>
                  <a:cs typeface="Leelawadee UI Semilight" panose="020B0402040204020203" pitchFamily="34" charset="-34"/>
                </a:endParaRPr>
              </a:p>
            </p:txBody>
          </p:sp>
        </p:grpSp>
      </p:grpSp>
      <p:sp>
        <p:nvSpPr>
          <p:cNvPr id="6" name="任意多边形 5"/>
          <p:cNvSpPr/>
          <p:nvPr/>
        </p:nvSpPr>
        <p:spPr>
          <a:xfrm>
            <a:off x="88900" y="1849148"/>
            <a:ext cx="12065000" cy="3484852"/>
          </a:xfrm>
          <a:custGeom>
            <a:avLst/>
            <a:gdLst>
              <a:gd name="connsiteX0" fmla="*/ 0 w 12065000"/>
              <a:gd name="connsiteY0" fmla="*/ 3345152 h 3484852"/>
              <a:gd name="connsiteX1" fmla="*/ 1168400 w 12065000"/>
              <a:gd name="connsiteY1" fmla="*/ 1656052 h 3484852"/>
              <a:gd name="connsiteX2" fmla="*/ 4089400 w 12065000"/>
              <a:gd name="connsiteY2" fmla="*/ 5052 h 3484852"/>
              <a:gd name="connsiteX3" fmla="*/ 8877300 w 12065000"/>
              <a:gd name="connsiteY3" fmla="*/ 1224252 h 3484852"/>
              <a:gd name="connsiteX4" fmla="*/ 12065000 w 12065000"/>
              <a:gd name="connsiteY4" fmla="*/ 3484852 h 348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00" h="3484852">
                <a:moveTo>
                  <a:pt x="0" y="3345152"/>
                </a:moveTo>
                <a:cubicBezTo>
                  <a:pt x="243416" y="2778943"/>
                  <a:pt x="486833" y="2212735"/>
                  <a:pt x="1168400" y="1656052"/>
                </a:cubicBezTo>
                <a:cubicBezTo>
                  <a:pt x="1849967" y="1099369"/>
                  <a:pt x="2804583" y="77019"/>
                  <a:pt x="4089400" y="5052"/>
                </a:cubicBezTo>
                <a:cubicBezTo>
                  <a:pt x="5374217" y="-66915"/>
                  <a:pt x="7548033" y="644285"/>
                  <a:pt x="8877300" y="1224252"/>
                </a:cubicBezTo>
                <a:cubicBezTo>
                  <a:pt x="10206567" y="1804219"/>
                  <a:pt x="11135783" y="2644535"/>
                  <a:pt x="12065000" y="3484852"/>
                </a:cubicBezTo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50800" y="1710224"/>
            <a:ext cx="12141200" cy="3255477"/>
          </a:xfrm>
          <a:custGeom>
            <a:avLst/>
            <a:gdLst>
              <a:gd name="connsiteX0" fmla="*/ 0 w 12141200"/>
              <a:gd name="connsiteY0" fmla="*/ 563076 h 3255477"/>
              <a:gd name="connsiteX1" fmla="*/ 2032000 w 12141200"/>
              <a:gd name="connsiteY1" fmla="*/ 3255476 h 3255477"/>
              <a:gd name="connsiteX2" fmla="*/ 3822700 w 12141200"/>
              <a:gd name="connsiteY2" fmla="*/ 575776 h 3255477"/>
              <a:gd name="connsiteX3" fmla="*/ 5956300 w 12141200"/>
              <a:gd name="connsiteY3" fmla="*/ 207476 h 3255477"/>
              <a:gd name="connsiteX4" fmla="*/ 12141200 w 12141200"/>
              <a:gd name="connsiteY4" fmla="*/ 3141176 h 325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1200" h="3255477">
                <a:moveTo>
                  <a:pt x="0" y="563076"/>
                </a:moveTo>
                <a:cubicBezTo>
                  <a:pt x="697441" y="1908217"/>
                  <a:pt x="1394883" y="3253359"/>
                  <a:pt x="2032000" y="3255476"/>
                </a:cubicBezTo>
                <a:cubicBezTo>
                  <a:pt x="2669117" y="3257593"/>
                  <a:pt x="3168650" y="1083776"/>
                  <a:pt x="3822700" y="575776"/>
                </a:cubicBezTo>
                <a:cubicBezTo>
                  <a:pt x="4476750" y="67776"/>
                  <a:pt x="4569883" y="-220091"/>
                  <a:pt x="5956300" y="207476"/>
                </a:cubicBezTo>
                <a:cubicBezTo>
                  <a:pt x="7342717" y="635043"/>
                  <a:pt x="9741958" y="1888109"/>
                  <a:pt x="12141200" y="3141176"/>
                </a:cubicBezTo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肘形连接符 6"/>
          <p:cNvCxnSpPr/>
          <p:nvPr/>
        </p:nvCxnSpPr>
        <p:spPr>
          <a:xfrm rot="16200000" flipH="1" flipV="1">
            <a:off x="6291580" y="2410654"/>
            <a:ext cx="1508105" cy="2013554"/>
          </a:xfrm>
          <a:prstGeom prst="bentConnector4">
            <a:avLst>
              <a:gd name="adj1" fmla="val -15926"/>
              <a:gd name="adj2" fmla="val 119401"/>
            </a:avLst>
          </a:prstGeom>
          <a:ln w="15875">
            <a:solidFill>
              <a:srgbClr val="2D6F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" name="图片 13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67"/>
          <a:stretch>
            <a:fillRect/>
          </a:stretch>
        </p:blipFill>
        <p:spPr>
          <a:xfrm>
            <a:off x="0" y="0"/>
            <a:ext cx="5405120" cy="6858000"/>
          </a:xfrm>
          <a:prstGeom prst="rect">
            <a:avLst/>
          </a:prstGeom>
        </p:spPr>
      </p:pic>
      <p:sp>
        <p:nvSpPr>
          <p:cNvPr id="235" name="矩形 234"/>
          <p:cNvSpPr/>
          <p:nvPr/>
        </p:nvSpPr>
        <p:spPr>
          <a:xfrm>
            <a:off x="5410200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0" y="-1192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252581" y="1259840"/>
            <a:ext cx="7007807" cy="3948740"/>
            <a:chOff x="4290369" y="1528055"/>
            <a:chExt cx="4690130" cy="3948708"/>
          </a:xfrm>
        </p:grpSpPr>
        <p:grpSp>
          <p:nvGrpSpPr>
            <p:cNvPr id="7" name="组合 6"/>
            <p:cNvGrpSpPr/>
            <p:nvPr/>
          </p:nvGrpSpPr>
          <p:grpSpPr>
            <a:xfrm>
              <a:off x="4290369" y="1939034"/>
              <a:ext cx="4690130" cy="3537729"/>
              <a:chOff x="4214169" y="1939034"/>
              <a:chExt cx="4690130" cy="3537729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491576" y="2691695"/>
                <a:ext cx="342096" cy="342096"/>
              </a:xfrm>
              <a:prstGeom prst="ellipse">
                <a:avLst/>
              </a:prstGeom>
              <a:solidFill>
                <a:srgbClr val="FDD7A8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4214169" y="1939034"/>
                <a:ext cx="4690130" cy="3537729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pt-PT" altLang="en-US" sz="2800" dirty="0">
                    <a:sym typeface="+mn-ea"/>
                  </a:rPr>
                  <a:t>A Igreja Adventista aceitou a missão dada por Jesus Cristo de levar o evangelho "a todas as nações, tribos, línguas e pessoas" (</a:t>
                </a:r>
                <a:r>
                  <a:rPr lang="pt-PT" altLang="en-US" sz="2800" dirty="0" err="1">
                    <a:sym typeface="+mn-ea"/>
                  </a:rPr>
                  <a:t>Mt</a:t>
                </a:r>
                <a:r>
                  <a:rPr lang="pt-PT" altLang="en-US" sz="2800" dirty="0">
                    <a:sym typeface="+mn-ea"/>
                  </a:rPr>
                  <a:t> 28:18-20), e quem se tornar membro, é automaticamente um missionário na execução deste mandato</a:t>
                </a:r>
                <a:endParaRPr lang="pt-PT" altLang="en-US" sz="2800" b="1" dirty="0">
                  <a:solidFill>
                    <a:schemeClr val="tx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endParaRPr>
              </a:p>
            </p:txBody>
          </p:sp>
        </p:grpSp>
        <p:sp>
          <p:nvSpPr>
            <p:cNvPr id="24" name="椭圆 23"/>
            <p:cNvSpPr/>
            <p:nvPr/>
          </p:nvSpPr>
          <p:spPr>
            <a:xfrm>
              <a:off x="5944108" y="1528055"/>
              <a:ext cx="342096" cy="342096"/>
            </a:xfrm>
            <a:prstGeom prst="ellipse">
              <a:avLst/>
            </a:prstGeom>
            <a:solidFill>
              <a:srgbClr val="FDD7A8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61"/>
          <p:cNvGrpSpPr/>
          <p:nvPr/>
        </p:nvGrpSpPr>
        <p:grpSpPr>
          <a:xfrm>
            <a:off x="290009" y="2185248"/>
            <a:ext cx="3483811" cy="1938020"/>
            <a:chOff x="565306" y="1208432"/>
            <a:chExt cx="3483811" cy="1938020"/>
          </a:xfrm>
        </p:grpSpPr>
        <p:sp>
          <p:nvSpPr>
            <p:cNvPr id="12" name="文本框 22"/>
            <p:cNvSpPr txBox="1"/>
            <p:nvPr/>
          </p:nvSpPr>
          <p:spPr>
            <a:xfrm>
              <a:off x="565306" y="1208432"/>
              <a:ext cx="3483811" cy="1938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altLang="en-US" sz="40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Objetivos</a:t>
              </a:r>
              <a:r>
                <a:rPr lang="en-US" altLang="zh-CN" sz="40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 das Ofertas</a:t>
              </a:r>
              <a:endParaRPr lang="pt-PT" altLang="en-US" sz="4000" dirty="0"/>
            </a:p>
            <a:p>
              <a:pPr algn="ctr"/>
              <a:endParaRPr lang="pt-PT" altLang="en-US" sz="4000" b="1" dirty="0">
                <a:solidFill>
                  <a:schemeClr val="tx1"/>
                </a:solidFill>
                <a:effectLst/>
                <a:latin typeface="Aharoni" panose="02010803020104030203" pitchFamily="2" charset="-79"/>
                <a:ea typeface="Microsoft Yi Baiti" panose="03000500000000000000" pitchFamily="66" charset="0"/>
                <a:cs typeface="Aharoni" panose="02010803020104030203" pitchFamily="2" charset="-79"/>
                <a:sym typeface="+mn-ea"/>
              </a:endParaRPr>
            </a:p>
          </p:txBody>
        </p:sp>
        <p:cxnSp>
          <p:nvCxnSpPr>
            <p:cNvPr id="13" name="直接连接符 25"/>
            <p:cNvCxnSpPr/>
            <p:nvPr/>
          </p:nvCxnSpPr>
          <p:spPr>
            <a:xfrm>
              <a:off x="1751938" y="2625020"/>
              <a:ext cx="849071" cy="0"/>
            </a:xfrm>
            <a:prstGeom prst="line">
              <a:avLst/>
            </a:prstGeom>
            <a:ln w="28575">
              <a:solidFill>
                <a:srgbClr val="FDD7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Imagem 22">
            <a:extLst>
              <a:ext uri="{FF2B5EF4-FFF2-40B4-BE49-F238E27FC236}">
                <a16:creationId xmlns:a16="http://schemas.microsoft.com/office/drawing/2014/main" id="{3D29DA42-130C-4BC9-B7A8-BC97931C3425}"/>
              </a:ext>
            </a:extLst>
          </p:cNvPr>
          <p:cNvPicPr/>
          <p:nvPr/>
        </p:nvPicPr>
        <p:blipFill>
          <a:blip r:embed="rId2">
            <a:lum bright="36000"/>
          </a:blip>
          <a:stretch>
            <a:fillRect/>
          </a:stretch>
        </p:blipFill>
        <p:spPr>
          <a:xfrm>
            <a:off x="1370965" y="6038850"/>
            <a:ext cx="955040" cy="5988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0" y="-1192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61"/>
          <p:cNvGrpSpPr/>
          <p:nvPr/>
        </p:nvGrpSpPr>
        <p:grpSpPr>
          <a:xfrm>
            <a:off x="290009" y="2185248"/>
            <a:ext cx="3483811" cy="1416588"/>
            <a:chOff x="565306" y="1208432"/>
            <a:chExt cx="3483811" cy="1416588"/>
          </a:xfrm>
        </p:grpSpPr>
        <p:sp>
          <p:nvSpPr>
            <p:cNvPr id="12" name="文本框 22"/>
            <p:cNvSpPr txBox="1"/>
            <p:nvPr/>
          </p:nvSpPr>
          <p:spPr>
            <a:xfrm>
              <a:off x="565306" y="1208432"/>
              <a:ext cx="3483811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altLang="en-US" sz="40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Objetivos</a:t>
              </a:r>
              <a:r>
                <a:rPr lang="en-US" altLang="zh-CN" sz="40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 das Ofertas</a:t>
              </a:r>
              <a:endParaRPr lang="pt-PT" altLang="en-US" sz="4000" dirty="0"/>
            </a:p>
          </p:txBody>
        </p:sp>
        <p:cxnSp>
          <p:nvCxnSpPr>
            <p:cNvPr id="13" name="直接连接符 25"/>
            <p:cNvCxnSpPr/>
            <p:nvPr/>
          </p:nvCxnSpPr>
          <p:spPr>
            <a:xfrm>
              <a:off x="1751938" y="2625020"/>
              <a:ext cx="849071" cy="0"/>
            </a:xfrm>
            <a:prstGeom prst="line">
              <a:avLst/>
            </a:prstGeom>
            <a:ln w="28575">
              <a:solidFill>
                <a:srgbClr val="FDD7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aixa de Texto 2"/>
          <p:cNvSpPr txBox="1"/>
          <p:nvPr/>
        </p:nvSpPr>
        <p:spPr>
          <a:xfrm>
            <a:off x="4228533" y="1413063"/>
            <a:ext cx="7673458" cy="40318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PT" altLang="en-US" sz="3200" dirty="0">
                <a:sym typeface="+mn-ea"/>
              </a:rPr>
              <a:t>O compromisso com a atividade missionária em um país ou em regiões distantes tem um propósito triplo.</a:t>
            </a:r>
            <a:endParaRPr lang="pt-PT" altLang="en-US" sz="3200" dirty="0"/>
          </a:p>
          <a:p>
            <a:endParaRPr lang="pt-PT" altLang="en-US" sz="3200" dirty="0"/>
          </a:p>
          <a:p>
            <a:pPr marL="514350" indent="-514350">
              <a:buAutoNum type="arabicPeriod"/>
            </a:pPr>
            <a:r>
              <a:rPr lang="pt-PT" altLang="en-US" sz="3200" dirty="0">
                <a:sym typeface="+mn-ea"/>
              </a:rPr>
              <a:t>Ele executa o comando de Jesus em Marcos 16:15 "Entre em todo o mundo para proclamar a boa notícia para toda a criação." </a:t>
            </a:r>
            <a:endParaRPr lang="pt-PT" altLang="en-US" sz="3200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7C1C26A9-5017-49E9-B520-AAFDBB3D48D3}"/>
              </a:ext>
            </a:extLst>
          </p:cNvPr>
          <p:cNvPicPr/>
          <p:nvPr/>
        </p:nvPicPr>
        <p:blipFill>
          <a:blip r:embed="rId2">
            <a:lum bright="36000"/>
          </a:blip>
          <a:stretch>
            <a:fillRect/>
          </a:stretch>
        </p:blipFill>
        <p:spPr>
          <a:xfrm>
            <a:off x="1370965" y="6038850"/>
            <a:ext cx="955040" cy="5988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0" y="-1192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536542" y="497840"/>
            <a:ext cx="7198266" cy="5719941"/>
            <a:chOff x="4362446" y="1528055"/>
            <a:chExt cx="2385757" cy="7927033"/>
          </a:xfrm>
        </p:grpSpPr>
        <p:grpSp>
          <p:nvGrpSpPr>
            <p:cNvPr id="7" name="组合 6"/>
            <p:cNvGrpSpPr/>
            <p:nvPr/>
          </p:nvGrpSpPr>
          <p:grpSpPr>
            <a:xfrm>
              <a:off x="4362446" y="1989859"/>
              <a:ext cx="2385757" cy="7465229"/>
              <a:chOff x="4286246" y="1989859"/>
              <a:chExt cx="2385757" cy="7465229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491622" y="2639316"/>
                <a:ext cx="192782" cy="555293"/>
              </a:xfrm>
              <a:prstGeom prst="ellipse">
                <a:avLst/>
              </a:prstGeom>
              <a:solidFill>
                <a:srgbClr val="FDD7A8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5" name="组合 54"/>
              <p:cNvGrpSpPr/>
              <p:nvPr/>
            </p:nvGrpSpPr>
            <p:grpSpPr>
              <a:xfrm>
                <a:off x="4286246" y="1989859"/>
                <a:ext cx="2385757" cy="7465229"/>
                <a:chOff x="4436146" y="1854949"/>
                <a:chExt cx="2385757" cy="7465229"/>
              </a:xfrm>
            </p:grpSpPr>
            <p:sp>
              <p:nvSpPr>
                <p:cNvPr id="46" name="矩形 45"/>
                <p:cNvSpPr/>
                <p:nvPr/>
              </p:nvSpPr>
              <p:spPr>
                <a:xfrm>
                  <a:off x="4436146" y="1854949"/>
                  <a:ext cx="2059940" cy="7233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endParaRPr lang="pt-PT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haroni" panose="02010803020104030203" pitchFamily="2" charset="-79"/>
                    <a:ea typeface="Microsoft Yi Baiti" panose="03000500000000000000" pitchFamily="66" charset="0"/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49" name="文本框 48"/>
                <p:cNvSpPr txBox="1"/>
                <p:nvPr/>
              </p:nvSpPr>
              <p:spPr>
                <a:xfrm>
                  <a:off x="4445796" y="2814479"/>
                  <a:ext cx="2376107" cy="6505699"/>
                </a:xfrm>
                <a:prstGeom prst="roundRect">
                  <a:avLst>
                    <a:gd name="adj" fmla="val 6852"/>
                  </a:avLst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514350" indent="-514350">
                    <a:lnSpc>
                      <a:spcPct val="130000"/>
                    </a:lnSpc>
                    <a:buFont typeface="+mj-lt"/>
                    <a:buAutoNum type="arabicPeriod" startAt="2"/>
                  </a:pPr>
                  <a:r>
                    <a:rPr lang="pt-PT" altLang="en-US" sz="3200" dirty="0">
                      <a:sym typeface="+mn-ea"/>
                    </a:rPr>
                    <a:t>Ele atende ao pedido de Jesus em João 17:11, 21, "para que eles possam ser um como nós". (v. 11) </a:t>
                  </a:r>
                </a:p>
                <a:p>
                  <a:pPr>
                    <a:lnSpc>
                      <a:spcPct val="130000"/>
                    </a:lnSpc>
                  </a:pPr>
                  <a:endParaRPr lang="pt-PT" altLang="en-US" sz="3200" dirty="0">
                    <a:sym typeface="+mn-ea"/>
                  </a:endParaRPr>
                </a:p>
                <a:p>
                  <a:pPr>
                    <a:lnSpc>
                      <a:spcPct val="130000"/>
                    </a:lnSpc>
                  </a:pPr>
                  <a:r>
                    <a:rPr lang="pt-PT" altLang="en-US" sz="3200" dirty="0">
                      <a:sym typeface="+mn-ea"/>
                    </a:rPr>
                    <a:t>A troca de trabalhadores e recursos ajuda a promover a unidade da Igreja em todo o mundo. </a:t>
                  </a:r>
                  <a:r>
                    <a:rPr lang="pt-PT" altLang="en-US" sz="3200" b="1" dirty="0">
                      <a:sym typeface="+mn-ea"/>
                    </a:rPr>
                    <a:t> </a:t>
                  </a:r>
                  <a:endParaRPr lang="pt-PT" altLang="en-US" sz="3200" b="1" dirty="0">
                    <a:solidFill>
                      <a:schemeClr val="tx1"/>
                    </a:solidFill>
                    <a:latin typeface="Leelawadee UI Semilight" panose="020B0402040204020203" pitchFamily="34" charset="-34"/>
                    <a:ea typeface="Microsoft Yi Baiti" panose="03000500000000000000" pitchFamily="66" charset="0"/>
                    <a:cs typeface="Leelawadee UI Semilight" panose="020B0402040204020203" pitchFamily="34" charset="-34"/>
                    <a:sym typeface="+mn-ea"/>
                  </a:endParaRPr>
                </a:p>
              </p:txBody>
            </p:sp>
          </p:grpSp>
        </p:grpSp>
        <p:sp>
          <p:nvSpPr>
            <p:cNvPr id="24" name="椭圆 23"/>
            <p:cNvSpPr/>
            <p:nvPr/>
          </p:nvSpPr>
          <p:spPr>
            <a:xfrm>
              <a:off x="5944028" y="1528055"/>
              <a:ext cx="167317" cy="594894"/>
            </a:xfrm>
            <a:prstGeom prst="ellipse">
              <a:avLst/>
            </a:prstGeom>
            <a:solidFill>
              <a:srgbClr val="FDD7A8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61"/>
          <p:cNvGrpSpPr/>
          <p:nvPr/>
        </p:nvGrpSpPr>
        <p:grpSpPr>
          <a:xfrm>
            <a:off x="290009" y="2185248"/>
            <a:ext cx="3483811" cy="1416588"/>
            <a:chOff x="565306" y="1208432"/>
            <a:chExt cx="3483811" cy="1416588"/>
          </a:xfrm>
        </p:grpSpPr>
        <p:sp>
          <p:nvSpPr>
            <p:cNvPr id="12" name="文本框 22"/>
            <p:cNvSpPr txBox="1"/>
            <p:nvPr/>
          </p:nvSpPr>
          <p:spPr>
            <a:xfrm>
              <a:off x="565306" y="1208432"/>
              <a:ext cx="3483811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altLang="en-US" sz="40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Objetivos</a:t>
              </a:r>
              <a:r>
                <a:rPr lang="en-US" altLang="zh-CN" sz="40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 das Ofertas</a:t>
              </a:r>
              <a:endParaRPr lang="pt-PT" altLang="en-US" sz="4000" dirty="0"/>
            </a:p>
          </p:txBody>
        </p:sp>
        <p:cxnSp>
          <p:nvCxnSpPr>
            <p:cNvPr id="13" name="直接连接符 25"/>
            <p:cNvCxnSpPr/>
            <p:nvPr/>
          </p:nvCxnSpPr>
          <p:spPr>
            <a:xfrm>
              <a:off x="1751938" y="2625020"/>
              <a:ext cx="849071" cy="0"/>
            </a:xfrm>
            <a:prstGeom prst="line">
              <a:avLst/>
            </a:prstGeom>
            <a:ln w="28575">
              <a:solidFill>
                <a:srgbClr val="FDD7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0" y="-1192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536541" y="497840"/>
            <a:ext cx="6215216" cy="1202542"/>
            <a:chOff x="4362446" y="1528055"/>
            <a:chExt cx="2059940" cy="1666554"/>
          </a:xfrm>
        </p:grpSpPr>
        <p:grpSp>
          <p:nvGrpSpPr>
            <p:cNvPr id="7" name="组合 6"/>
            <p:cNvGrpSpPr/>
            <p:nvPr/>
          </p:nvGrpSpPr>
          <p:grpSpPr>
            <a:xfrm>
              <a:off x="4362446" y="1989859"/>
              <a:ext cx="2059940" cy="1204750"/>
              <a:chOff x="4286246" y="1989859"/>
              <a:chExt cx="2059940" cy="120475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491622" y="2639316"/>
                <a:ext cx="192782" cy="555293"/>
              </a:xfrm>
              <a:prstGeom prst="ellipse">
                <a:avLst/>
              </a:prstGeom>
              <a:solidFill>
                <a:srgbClr val="FDD7A8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4286246" y="1989859"/>
                <a:ext cx="2059940" cy="723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pt-PT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24" name="椭圆 23"/>
            <p:cNvSpPr/>
            <p:nvPr/>
          </p:nvSpPr>
          <p:spPr>
            <a:xfrm>
              <a:off x="5944028" y="1528055"/>
              <a:ext cx="167317" cy="594894"/>
            </a:xfrm>
            <a:prstGeom prst="ellipse">
              <a:avLst/>
            </a:prstGeom>
            <a:solidFill>
              <a:srgbClr val="FDD7A8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61"/>
          <p:cNvGrpSpPr/>
          <p:nvPr/>
        </p:nvGrpSpPr>
        <p:grpSpPr>
          <a:xfrm>
            <a:off x="290009" y="2185248"/>
            <a:ext cx="3483811" cy="1416588"/>
            <a:chOff x="565306" y="1208432"/>
            <a:chExt cx="3483811" cy="1416588"/>
          </a:xfrm>
        </p:grpSpPr>
        <p:sp>
          <p:nvSpPr>
            <p:cNvPr id="12" name="文本框 22"/>
            <p:cNvSpPr txBox="1"/>
            <p:nvPr/>
          </p:nvSpPr>
          <p:spPr>
            <a:xfrm>
              <a:off x="565306" y="1208432"/>
              <a:ext cx="3483811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altLang="en-US" sz="40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Objetivos</a:t>
              </a:r>
              <a:r>
                <a:rPr lang="en-US" altLang="zh-CN" sz="40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 das Ofertas</a:t>
              </a:r>
              <a:endParaRPr lang="pt-PT" altLang="en-US" sz="4000" dirty="0"/>
            </a:p>
          </p:txBody>
        </p:sp>
        <p:cxnSp>
          <p:nvCxnSpPr>
            <p:cNvPr id="13" name="直接连接符 25"/>
            <p:cNvCxnSpPr/>
            <p:nvPr/>
          </p:nvCxnSpPr>
          <p:spPr>
            <a:xfrm>
              <a:off x="1751938" y="2625020"/>
              <a:ext cx="849071" cy="0"/>
            </a:xfrm>
            <a:prstGeom prst="line">
              <a:avLst/>
            </a:prstGeom>
            <a:ln w="28575">
              <a:solidFill>
                <a:srgbClr val="FDD7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arcador de Posição de Conteúdo 2">
            <a:extLst>
              <a:ext uri="{FF2B5EF4-FFF2-40B4-BE49-F238E27FC236}">
                <a16:creationId xmlns:a16="http://schemas.microsoft.com/office/drawing/2014/main" id="{A4E3EDDE-3147-4D67-A484-9B03F836383A}"/>
              </a:ext>
            </a:extLst>
          </p:cNvPr>
          <p:cNvSpPr>
            <a:spLocks noGrp="1"/>
          </p:cNvSpPr>
          <p:nvPr/>
        </p:nvSpPr>
        <p:spPr>
          <a:xfrm>
            <a:off x="4221159" y="605303"/>
            <a:ext cx="7443451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endParaRPr lang="pt-PT" alt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pt-PT" altLang="en-US" dirty="0"/>
              <a:t>Também ajuda a cumprir a promessa de Cristo nos Atos 1:8 de que "você receberá o poder quando o Espírito Santo vier sobre você". </a:t>
            </a:r>
          </a:p>
          <a:p>
            <a:pPr marL="0" indent="0">
              <a:buFont typeface="+mj-lt"/>
              <a:buNone/>
            </a:pPr>
            <a:endParaRPr lang="pt-PT" altLang="en-US" dirty="0"/>
          </a:p>
          <a:p>
            <a:pPr marL="0" indent="0">
              <a:buFont typeface="+mj-lt"/>
              <a:buNone/>
            </a:pPr>
            <a:r>
              <a:rPr lang="pt-PT" altLang="en-US" dirty="0"/>
              <a:t>Neste contexto, o propósito do Espírito Santo é dar poder ao testemunho. Se eles não se envolvessem em missão, a Igreja e os membros não teriam poder espiritual.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11A0F02B-FDEE-4FBC-8B02-E07826B8339B}"/>
              </a:ext>
            </a:extLst>
          </p:cNvPr>
          <p:cNvPicPr/>
          <p:nvPr/>
        </p:nvPicPr>
        <p:blipFill>
          <a:blip r:embed="rId2">
            <a:lum bright="36000"/>
          </a:blip>
          <a:stretch>
            <a:fillRect/>
          </a:stretch>
        </p:blipFill>
        <p:spPr>
          <a:xfrm>
            <a:off x="1370965" y="6038850"/>
            <a:ext cx="955040" cy="5988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0" y="-1192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259485" y="397510"/>
            <a:ext cx="3703320" cy="6244697"/>
            <a:chOff x="4294990" y="1528055"/>
            <a:chExt cx="2478529" cy="6244647"/>
          </a:xfrm>
        </p:grpSpPr>
        <p:grpSp>
          <p:nvGrpSpPr>
            <p:cNvPr id="7" name="组合 6"/>
            <p:cNvGrpSpPr/>
            <p:nvPr/>
          </p:nvGrpSpPr>
          <p:grpSpPr>
            <a:xfrm>
              <a:off x="4294990" y="1780512"/>
              <a:ext cx="2478529" cy="5992190"/>
              <a:chOff x="4218790" y="1780512"/>
              <a:chExt cx="2478529" cy="599219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491576" y="2691695"/>
                <a:ext cx="342096" cy="342096"/>
              </a:xfrm>
              <a:prstGeom prst="ellipse">
                <a:avLst/>
              </a:prstGeom>
              <a:solidFill>
                <a:srgbClr val="FDD7A8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4218790" y="1780512"/>
                <a:ext cx="2478529" cy="5992190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pt-PT" altLang="en-US" sz="2400" dirty="0">
                    <a:sym typeface="+mn-ea"/>
                  </a:rPr>
                  <a:t>O dom das ofertas é regularmente citado como o ponto fraco na prática de gestão na Igreja Adventista do Sétimo Dia.  </a:t>
                </a:r>
                <a:endParaRPr lang="pt-PT" altLang="en-US" sz="2400" dirty="0"/>
              </a:p>
              <a:p>
                <a:pPr marL="0" indent="0">
                  <a:buNone/>
                </a:pPr>
                <a:endParaRPr lang="pt-PT" altLang="en-US" sz="2400" dirty="0"/>
              </a:p>
              <a:p>
                <a:pPr marL="0" indent="0">
                  <a:buNone/>
                </a:pPr>
                <a:r>
                  <a:rPr lang="pt-PT" altLang="en-US" sz="2400" dirty="0">
                    <a:sym typeface="+mn-ea"/>
                  </a:rPr>
                  <a:t>O ato de dar oferendas está enraizado no próprio tecido da adoração de Deus, como expressado por diferentes tipos de oferendas no Antigo Testamento.</a:t>
                </a:r>
                <a:endParaRPr lang="pt-PT" altLang="en-US" sz="2400" dirty="0"/>
              </a:p>
              <a:p>
                <a:pPr marL="0" indent="0">
                  <a:buNone/>
                </a:pPr>
                <a:endParaRPr lang="en-US" altLang="zh-CN" sz="1600" b="1" dirty="0">
                  <a:solidFill>
                    <a:schemeClr val="tx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endParaRPr>
              </a:p>
            </p:txBody>
          </p:sp>
        </p:grpSp>
        <p:sp>
          <p:nvSpPr>
            <p:cNvPr id="24" name="椭圆 23"/>
            <p:cNvSpPr/>
            <p:nvPr/>
          </p:nvSpPr>
          <p:spPr>
            <a:xfrm>
              <a:off x="5944108" y="1528055"/>
              <a:ext cx="342096" cy="342096"/>
            </a:xfrm>
            <a:prstGeom prst="ellipse">
              <a:avLst/>
            </a:prstGeom>
            <a:solidFill>
              <a:srgbClr val="FDD7A8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241850" y="564515"/>
            <a:ext cx="3660140" cy="4255009"/>
            <a:chOff x="7003978" y="1528055"/>
            <a:chExt cx="2376106" cy="4255124"/>
          </a:xfrm>
        </p:grpSpPr>
        <p:grpSp>
          <p:nvGrpSpPr>
            <p:cNvPr id="6" name="组合 5"/>
            <p:cNvGrpSpPr/>
            <p:nvPr/>
          </p:nvGrpSpPr>
          <p:grpSpPr>
            <a:xfrm>
              <a:off x="7003978" y="2019982"/>
              <a:ext cx="2376106" cy="3763197"/>
              <a:chOff x="6973432" y="2020375"/>
              <a:chExt cx="2376106" cy="3763197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7247446" y="2691588"/>
                <a:ext cx="255172" cy="342274"/>
              </a:xfrm>
              <a:prstGeom prst="ellipse">
                <a:avLst/>
              </a:prstGeom>
              <a:solidFill>
                <a:srgbClr val="FDD7A8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6" name="组合 55"/>
              <p:cNvGrpSpPr/>
              <p:nvPr/>
            </p:nvGrpSpPr>
            <p:grpSpPr>
              <a:xfrm>
                <a:off x="6973432" y="2020375"/>
                <a:ext cx="2376106" cy="3763197"/>
                <a:chOff x="6994498" y="1885465"/>
                <a:chExt cx="2376106" cy="3763197"/>
              </a:xfrm>
            </p:grpSpPr>
            <p:sp>
              <p:nvSpPr>
                <p:cNvPr id="47" name="矩形 46"/>
                <p:cNvSpPr/>
                <p:nvPr/>
              </p:nvSpPr>
              <p:spPr>
                <a:xfrm>
                  <a:off x="7104382" y="1885465"/>
                  <a:ext cx="2061210" cy="5219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endPara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haroni" panose="02010803020104030203" pitchFamily="2" charset="-79"/>
                    <a:ea typeface="Microsoft YaHei" panose="020B0503020204020204" pitchFamily="34" charset="-122"/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50" name="文本框 49"/>
                <p:cNvSpPr txBox="1"/>
                <p:nvPr/>
              </p:nvSpPr>
              <p:spPr>
                <a:xfrm>
                  <a:off x="6994498" y="1972211"/>
                  <a:ext cx="2376106" cy="3676451"/>
                </a:xfrm>
                <a:prstGeom prst="roundRect">
                  <a:avLst>
                    <a:gd name="adj" fmla="val 6852"/>
                  </a:avLst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indent="0">
                    <a:buNone/>
                  </a:pPr>
                  <a:r>
                    <a:rPr lang="pt-PT" altLang="en-US" sz="2800" dirty="0">
                      <a:sym typeface="+mn-ea"/>
                    </a:rPr>
                    <a:t>As ofertas da igreja devem ser usada para cobrir todas as outras necessidades das comunidades locais e da igreja a todos os níveis administrativos</a:t>
                  </a:r>
                  <a:r>
                    <a:rPr lang="pt-PT" altLang="en-US" sz="2400" dirty="0">
                      <a:sym typeface="+mn-ea"/>
                    </a:rPr>
                    <a:t>.</a:t>
                  </a:r>
                  <a:endParaRPr lang="pt-PT" altLang="en-US" sz="2400" dirty="0"/>
                </a:p>
              </p:txBody>
            </p:sp>
          </p:grpSp>
        </p:grpSp>
        <p:sp>
          <p:nvSpPr>
            <p:cNvPr id="25" name="椭圆 24"/>
            <p:cNvSpPr/>
            <p:nvPr/>
          </p:nvSpPr>
          <p:spPr>
            <a:xfrm>
              <a:off x="8749661" y="1528055"/>
              <a:ext cx="267539" cy="342274"/>
            </a:xfrm>
            <a:prstGeom prst="ellipse">
              <a:avLst/>
            </a:prstGeom>
            <a:solidFill>
              <a:srgbClr val="FDD7A8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61"/>
          <p:cNvGrpSpPr/>
          <p:nvPr/>
        </p:nvGrpSpPr>
        <p:grpSpPr>
          <a:xfrm>
            <a:off x="290009" y="2185248"/>
            <a:ext cx="3483811" cy="1883313"/>
            <a:chOff x="565306" y="1208432"/>
            <a:chExt cx="3483811" cy="1883313"/>
          </a:xfrm>
        </p:grpSpPr>
        <p:sp>
          <p:nvSpPr>
            <p:cNvPr id="12" name="文本框 22"/>
            <p:cNvSpPr txBox="1"/>
            <p:nvPr/>
          </p:nvSpPr>
          <p:spPr>
            <a:xfrm>
              <a:off x="565306" y="1208432"/>
              <a:ext cx="34838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altLang="en-US" sz="40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Objetivos</a:t>
              </a:r>
              <a:r>
                <a:rPr lang="en-US" altLang="zh-CN" sz="40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 das Ofertas</a:t>
              </a:r>
              <a:endParaRPr lang="pt-PT" altLang="en-US" sz="4000" dirty="0"/>
            </a:p>
          </p:txBody>
        </p:sp>
        <p:cxnSp>
          <p:nvCxnSpPr>
            <p:cNvPr id="13" name="直接连接符 25"/>
            <p:cNvCxnSpPr/>
            <p:nvPr/>
          </p:nvCxnSpPr>
          <p:spPr>
            <a:xfrm>
              <a:off x="1751938" y="3091745"/>
              <a:ext cx="849071" cy="0"/>
            </a:xfrm>
            <a:prstGeom prst="line">
              <a:avLst/>
            </a:prstGeom>
            <a:ln w="28575">
              <a:solidFill>
                <a:srgbClr val="FDD7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Imagem 21">
            <a:extLst>
              <a:ext uri="{FF2B5EF4-FFF2-40B4-BE49-F238E27FC236}">
                <a16:creationId xmlns:a16="http://schemas.microsoft.com/office/drawing/2014/main" id="{1842B316-18F3-4F34-802B-9A23DE776063}"/>
              </a:ext>
            </a:extLst>
          </p:cNvPr>
          <p:cNvPicPr/>
          <p:nvPr/>
        </p:nvPicPr>
        <p:blipFill>
          <a:blip r:embed="rId2">
            <a:lum bright="36000"/>
          </a:blip>
          <a:stretch>
            <a:fillRect/>
          </a:stretch>
        </p:blipFill>
        <p:spPr>
          <a:xfrm>
            <a:off x="1370965" y="6038850"/>
            <a:ext cx="955040" cy="5988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0" y="78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062138" y="167640"/>
            <a:ext cx="7808554" cy="5726137"/>
            <a:chOff x="2886247" y="1528055"/>
            <a:chExt cx="5226048" cy="5726092"/>
          </a:xfrm>
        </p:grpSpPr>
        <p:grpSp>
          <p:nvGrpSpPr>
            <p:cNvPr id="7" name="组合 6"/>
            <p:cNvGrpSpPr/>
            <p:nvPr/>
          </p:nvGrpSpPr>
          <p:grpSpPr>
            <a:xfrm>
              <a:off x="2886247" y="2299102"/>
              <a:ext cx="5226048" cy="4955045"/>
              <a:chOff x="2810047" y="2299102"/>
              <a:chExt cx="5226048" cy="4955045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491576" y="2691695"/>
                <a:ext cx="342096" cy="342096"/>
              </a:xfrm>
              <a:prstGeom prst="ellipse">
                <a:avLst/>
              </a:prstGeom>
              <a:solidFill>
                <a:srgbClr val="FDD7A8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2810047" y="2299102"/>
                <a:ext cx="5226048" cy="4955045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Font typeface="+mj-lt"/>
                  <a:buNone/>
                </a:pPr>
                <a:r>
                  <a:rPr lang="pt-PT" altLang="en-US" sz="3200" dirty="0">
                    <a:sym typeface="+mn-ea"/>
                  </a:rPr>
                  <a:t>Na Bíblia , ela foi usada para: </a:t>
                </a:r>
                <a:endParaRPr lang="pt-PT" altLang="en-US" sz="3200" dirty="0"/>
              </a:p>
              <a:p>
                <a:pPr marL="742950" indent="-742950">
                  <a:buFont typeface="+mj-lt"/>
                  <a:buAutoNum type="arabicPeriod"/>
                </a:pPr>
                <a:endParaRPr lang="pt-PT" altLang="en-US" sz="3200" b="1" dirty="0">
                  <a:sym typeface="+mn-ea"/>
                </a:endParaRPr>
              </a:p>
              <a:p>
                <a:pPr marL="742950" indent="-742950">
                  <a:buFont typeface="+mj-lt"/>
                  <a:buAutoNum type="arabicPeriod"/>
                </a:pPr>
                <a:r>
                  <a:rPr lang="pt-PT" altLang="en-US" sz="3200" dirty="0">
                    <a:sym typeface="+mn-ea"/>
                  </a:rPr>
                  <a:t>construção e a manutenção do templo ( Êxodo 25:2; 1 </a:t>
                </a:r>
                <a:r>
                  <a:rPr lang="pt-PT" altLang="en-US" sz="3200" dirty="0" err="1">
                    <a:sym typeface="+mn-ea"/>
                  </a:rPr>
                  <a:t>Cr</a:t>
                </a:r>
                <a:r>
                  <a:rPr lang="pt-PT" altLang="en-US" sz="3200" dirty="0">
                    <a:sym typeface="+mn-ea"/>
                  </a:rPr>
                  <a:t> 24:6, 9); </a:t>
                </a:r>
                <a:endParaRPr lang="pt-PT" altLang="en-US" sz="3200" dirty="0"/>
              </a:p>
              <a:p>
                <a:pPr marL="742950" indent="-7429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pt-PT" altLang="en-US" sz="3200" dirty="0">
                    <a:sym typeface="+mn-ea"/>
                  </a:rPr>
                  <a:t>Ajudar os pobres (Atos 4:34, 35);</a:t>
                </a:r>
                <a:endParaRPr lang="pt-PT" alt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pt-PT" altLang="en-US" sz="3200" dirty="0">
                    <a:sym typeface="+mn-ea"/>
                  </a:rPr>
                  <a:t> Apoiar, suportar Serviços do santuário e a missão da igreja (</a:t>
                </a:r>
                <a:r>
                  <a:rPr lang="pt-PT" altLang="en-US" sz="3200" dirty="0" err="1">
                    <a:sym typeface="+mn-ea"/>
                  </a:rPr>
                  <a:t>Nm</a:t>
                </a:r>
                <a:r>
                  <a:rPr lang="pt-PT" altLang="en-US" sz="3200" dirty="0">
                    <a:sym typeface="+mn-ea"/>
                  </a:rPr>
                  <a:t> 7:3). </a:t>
                </a:r>
                <a:endParaRPr lang="pt-PT" altLang="en-US" sz="3200" dirty="0"/>
              </a:p>
              <a:p>
                <a:pPr marL="0" indent="0">
                  <a:buNone/>
                </a:pPr>
                <a:r>
                  <a:rPr lang="pt-PT" altLang="en-US" sz="3200" dirty="0">
                    <a:sym typeface="+mn-ea"/>
                  </a:rPr>
                  <a:t>As ofertas reforçam a unidade da igreja..</a:t>
                </a:r>
                <a:endParaRPr lang="pt-PT" altLang="en-US" sz="3200" dirty="0"/>
              </a:p>
              <a:p>
                <a:pPr marL="0" indent="0">
                  <a:buNone/>
                </a:pPr>
                <a:endParaRPr lang="pt-PT" altLang="en-US" sz="3200" b="1" dirty="0">
                  <a:solidFill>
                    <a:schemeClr val="tx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  <a:sym typeface="+mn-ea"/>
                </a:endParaRPr>
              </a:p>
            </p:txBody>
          </p:sp>
        </p:grpSp>
        <p:sp>
          <p:nvSpPr>
            <p:cNvPr id="24" name="椭圆 23"/>
            <p:cNvSpPr/>
            <p:nvPr/>
          </p:nvSpPr>
          <p:spPr>
            <a:xfrm>
              <a:off x="5944108" y="1528055"/>
              <a:ext cx="342096" cy="342096"/>
            </a:xfrm>
            <a:prstGeom prst="ellipse">
              <a:avLst/>
            </a:prstGeom>
            <a:solidFill>
              <a:srgbClr val="FDD7A8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 dirty="0"/>
            </a:p>
          </p:txBody>
        </p:sp>
      </p:grp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61"/>
          <p:cNvGrpSpPr/>
          <p:nvPr/>
        </p:nvGrpSpPr>
        <p:grpSpPr>
          <a:xfrm>
            <a:off x="290009" y="2185248"/>
            <a:ext cx="3483811" cy="1322070"/>
            <a:chOff x="565306" y="1208432"/>
            <a:chExt cx="3483811" cy="1322070"/>
          </a:xfrm>
        </p:grpSpPr>
        <p:sp>
          <p:nvSpPr>
            <p:cNvPr id="12" name="文本框 22"/>
            <p:cNvSpPr txBox="1"/>
            <p:nvPr/>
          </p:nvSpPr>
          <p:spPr>
            <a:xfrm>
              <a:off x="565306" y="1208432"/>
              <a:ext cx="3483811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altLang="en-US" sz="40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Objetivos</a:t>
              </a:r>
              <a:r>
                <a:rPr lang="en-US" altLang="zh-CN" sz="40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 das Ofertas</a:t>
              </a:r>
              <a:endParaRPr lang="pt-PT" altLang="en-US" sz="4000" dirty="0"/>
            </a:p>
          </p:txBody>
        </p:sp>
        <p:cxnSp>
          <p:nvCxnSpPr>
            <p:cNvPr id="13" name="直接连接符 25"/>
            <p:cNvCxnSpPr/>
            <p:nvPr/>
          </p:nvCxnSpPr>
          <p:spPr>
            <a:xfrm>
              <a:off x="1812898" y="2530405"/>
              <a:ext cx="849071" cy="0"/>
            </a:xfrm>
            <a:prstGeom prst="line">
              <a:avLst/>
            </a:prstGeom>
            <a:ln w="28575">
              <a:solidFill>
                <a:srgbClr val="FDD7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53EE926B-0750-44A7-9760-9E8FAFB71733}"/>
              </a:ext>
            </a:extLst>
          </p:cNvPr>
          <p:cNvPicPr/>
          <p:nvPr/>
        </p:nvPicPr>
        <p:blipFill>
          <a:blip r:embed="rId2">
            <a:lum bright="36000"/>
          </a:blip>
          <a:stretch>
            <a:fillRect/>
          </a:stretch>
        </p:blipFill>
        <p:spPr>
          <a:xfrm>
            <a:off x="1370965" y="6038850"/>
            <a:ext cx="955040" cy="5988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0" y="-1192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325620" y="589280"/>
            <a:ext cx="7573645" cy="3999849"/>
            <a:chOff x="3043464" y="1528055"/>
            <a:chExt cx="5068830" cy="3999816"/>
          </a:xfrm>
        </p:grpSpPr>
        <p:grpSp>
          <p:nvGrpSpPr>
            <p:cNvPr id="7" name="组合 6"/>
            <p:cNvGrpSpPr/>
            <p:nvPr/>
          </p:nvGrpSpPr>
          <p:grpSpPr>
            <a:xfrm>
              <a:off x="3043464" y="2299102"/>
              <a:ext cx="5068830" cy="3228769"/>
              <a:chOff x="2967264" y="2299102"/>
              <a:chExt cx="5068830" cy="3228769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491576" y="2691695"/>
                <a:ext cx="342096" cy="342096"/>
              </a:xfrm>
              <a:prstGeom prst="ellipse">
                <a:avLst/>
              </a:prstGeom>
              <a:solidFill>
                <a:srgbClr val="FDD7A8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2967264" y="2299102"/>
                <a:ext cx="5068830" cy="3228769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pt-PT" altLang="en-US" sz="2800" dirty="0">
                    <a:sym typeface="+mn-ea"/>
                  </a:rPr>
                  <a:t>Graças às suas ofertas, os crentes estavam mostrando um espírito, uma mensagem e um propósito. </a:t>
                </a:r>
              </a:p>
              <a:p>
                <a:pPr marL="0" indent="0">
                  <a:buNone/>
                </a:pPr>
                <a:endParaRPr lang="pt-PT" altLang="en-US" sz="2800" dirty="0"/>
              </a:p>
              <a:p>
                <a:pPr marL="0" indent="0">
                  <a:buNone/>
                </a:pPr>
                <a:r>
                  <a:rPr lang="pt-PT" altLang="en-US" sz="2800" dirty="0">
                    <a:sym typeface="+mn-ea"/>
                  </a:rPr>
                  <a:t>Pois a Macedônia e a Acaia tiveram a alegria de contribuir para os pobres dentre os santos de Jerusalém.</a:t>
                </a:r>
                <a:endParaRPr lang="pt-PT" altLang="en-US" sz="2800" dirty="0"/>
              </a:p>
            </p:txBody>
          </p:sp>
        </p:grpSp>
        <p:sp>
          <p:nvSpPr>
            <p:cNvPr id="24" name="椭圆 23"/>
            <p:cNvSpPr/>
            <p:nvPr/>
          </p:nvSpPr>
          <p:spPr>
            <a:xfrm>
              <a:off x="5944108" y="1528055"/>
              <a:ext cx="342096" cy="342096"/>
            </a:xfrm>
            <a:prstGeom prst="ellipse">
              <a:avLst/>
            </a:prstGeom>
            <a:solidFill>
              <a:srgbClr val="FDD7A8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 dirty="0"/>
            </a:p>
          </p:txBody>
        </p:sp>
      </p:grp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61"/>
          <p:cNvGrpSpPr/>
          <p:nvPr/>
        </p:nvGrpSpPr>
        <p:grpSpPr>
          <a:xfrm>
            <a:off x="290009" y="2185248"/>
            <a:ext cx="3483811" cy="1937923"/>
            <a:chOff x="565306" y="1208432"/>
            <a:chExt cx="3483811" cy="1937923"/>
          </a:xfrm>
        </p:grpSpPr>
        <p:sp>
          <p:nvSpPr>
            <p:cNvPr id="12" name="文本框 22"/>
            <p:cNvSpPr txBox="1"/>
            <p:nvPr/>
          </p:nvSpPr>
          <p:spPr>
            <a:xfrm>
              <a:off x="565306" y="1208432"/>
              <a:ext cx="34838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altLang="en-US" sz="40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Objetivos</a:t>
              </a:r>
              <a:r>
                <a:rPr lang="en-US" altLang="zh-CN" sz="40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 das Ofertas</a:t>
              </a:r>
              <a:endParaRPr lang="pt-PT" altLang="en-US" sz="4000" dirty="0"/>
            </a:p>
          </p:txBody>
        </p:sp>
        <p:cxnSp>
          <p:nvCxnSpPr>
            <p:cNvPr id="13" name="直接连接符 25"/>
            <p:cNvCxnSpPr/>
            <p:nvPr/>
          </p:nvCxnSpPr>
          <p:spPr>
            <a:xfrm>
              <a:off x="1751938" y="3146355"/>
              <a:ext cx="849071" cy="0"/>
            </a:xfrm>
            <a:prstGeom prst="line">
              <a:avLst/>
            </a:prstGeom>
            <a:ln w="28575">
              <a:solidFill>
                <a:srgbClr val="FDD7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C10889A3-2912-4800-B186-880B3A0536E0}"/>
              </a:ext>
            </a:extLst>
          </p:cNvPr>
          <p:cNvPicPr/>
          <p:nvPr/>
        </p:nvPicPr>
        <p:blipFill>
          <a:blip r:embed="rId2">
            <a:lum bright="36000"/>
          </a:blip>
          <a:stretch>
            <a:fillRect/>
          </a:stretch>
        </p:blipFill>
        <p:spPr>
          <a:xfrm>
            <a:off x="1370965" y="6038850"/>
            <a:ext cx="955040" cy="5988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12700" cap="flat" cmpd="sng" algn="ctr">
          <a:noFill/>
          <a:prstDash val="solid"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791</Words>
  <Application>Microsoft Office PowerPoint</Application>
  <PresentationFormat>Ecrã Panorâmico</PresentationFormat>
  <Paragraphs>67</Paragraphs>
  <Slides>17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4" baseType="lpstr">
      <vt:lpstr>等线</vt:lpstr>
      <vt:lpstr>等线 Light</vt:lpstr>
      <vt:lpstr>Microsoft YaHei</vt:lpstr>
      <vt:lpstr>Aharoni</vt:lpstr>
      <vt:lpstr>Arial</vt:lpstr>
      <vt:lpstr>Leelawadee UI Semilight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tesouraria7@hotmail.com</cp:lastModifiedBy>
  <cp:revision>539</cp:revision>
  <dcterms:created xsi:type="dcterms:W3CDTF">2016-06-27T08:00:00Z</dcterms:created>
  <dcterms:modified xsi:type="dcterms:W3CDTF">2023-06-22T00:40:56Z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2070-11.2.0.11537</vt:lpwstr>
  </property>
  <property fmtid="{D5CDD505-2E9C-101B-9397-08002B2CF9AE}" pid="3" name="ICV">
    <vt:lpwstr>0CE9F33351534052A2370E21F395F25B</vt:lpwstr>
  </property>
</Properties>
</file>