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77" r:id="rId4"/>
    <p:sldId id="312" r:id="rId5"/>
    <p:sldId id="382" r:id="rId6"/>
    <p:sldId id="360" r:id="rId7"/>
    <p:sldId id="391" r:id="rId8"/>
    <p:sldId id="389" r:id="rId9"/>
    <p:sldId id="387" r:id="rId10"/>
    <p:sldId id="390" r:id="rId11"/>
    <p:sldId id="364" r:id="rId12"/>
    <p:sldId id="314" r:id="rId13"/>
    <p:sldId id="392" r:id="rId14"/>
    <p:sldId id="383" r:id="rId15"/>
    <p:sldId id="384" r:id="rId16"/>
    <p:sldId id="366" r:id="rId17"/>
    <p:sldId id="386" r:id="rId18"/>
    <p:sldId id="361" r:id="rId19"/>
    <p:sldId id="369" r:id="rId20"/>
    <p:sldId id="370" r:id="rId21"/>
    <p:sldId id="371" r:id="rId22"/>
    <p:sldId id="372" r:id="rId23"/>
    <p:sldId id="385" r:id="rId24"/>
    <p:sldId id="37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F8A"/>
    <a:srgbClr val="FDD7A8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108"/>
      </p:cViewPr>
      <p:guideLst>
        <p:guide pos="7421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254-58E2-4A68-9817-58E3BC8D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69F-A6F1-4101-B2D4-6685578B9A9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" y="-11766"/>
            <a:ext cx="12197961" cy="68697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38836" y="2007546"/>
            <a:ext cx="6024514" cy="15684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altLang="en-US" sz="4800" b="1" dirty="0">
                <a:solidFill>
                  <a:srgbClr val="FDD7A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GCV e a teologia das ofertas</a:t>
            </a:r>
            <a:endParaRPr lang="pt-PT" altLang="en-US" sz="4800" b="1" dirty="0">
              <a:solidFill>
                <a:srgbClr val="FDD7A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肘形连接符 6"/>
          <p:cNvCxnSpPr/>
          <p:nvPr/>
        </p:nvCxnSpPr>
        <p:spPr>
          <a:xfrm rot="16200000" flipH="1" flipV="1">
            <a:off x="6006010" y="1968206"/>
            <a:ext cx="1508105" cy="2013554"/>
          </a:xfrm>
          <a:prstGeom prst="bentConnector4">
            <a:avLst>
              <a:gd name="adj1" fmla="val -7559"/>
              <a:gd name="adj2" fmla="val 99504"/>
            </a:avLst>
          </a:prstGeom>
          <a:ln w="158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78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48"/>
          <p:cNvSpPr txBox="1"/>
          <p:nvPr/>
        </p:nvSpPr>
        <p:spPr>
          <a:xfrm>
            <a:off x="4565658" y="1523437"/>
            <a:ext cx="7169150" cy="2761983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pt-PT" altLang="en-US" sz="3200">
                <a:sym typeface="+mn-ea"/>
              </a:rPr>
              <a:t>O interesse de Deus está na </a:t>
            </a:r>
            <a:r>
              <a:rPr lang="pt-PT" altLang="en-US" sz="3200" b="1">
                <a:sym typeface="+mn-ea"/>
              </a:rPr>
              <a:t>honra</a:t>
            </a:r>
            <a:r>
              <a:rPr lang="pt-PT" altLang="en-US" sz="3200">
                <a:sym typeface="+mn-ea"/>
              </a:rPr>
              <a:t> e nunca nas ofertas em si.</a:t>
            </a:r>
            <a:endParaRPr lang="pt-PT" altLang="en-US" sz="3200"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pt-PT" altLang="en-US" sz="3200">
                <a:sym typeface="+mn-ea"/>
              </a:rPr>
              <a:t>Percebemos isso nas palavra do profeta Malaquias quando disse: </a:t>
            </a:r>
            <a:endParaRPr lang="pt-PT" altLang="en-US" sz="3200" dirty="0">
              <a:solidFill>
                <a:schemeClr val="tx1"/>
              </a:solidFill>
              <a:latin typeface="Leelawadee UI Semilight" panose="020B0402040204020203" pitchFamily="34" charset="-34"/>
              <a:ea typeface="Microsoft Yi Baiti" panose="03000500000000000000" pitchFamily="66" charset="0"/>
              <a:cs typeface="Leelawadee UI Semilight" panose="020B0402040204020203" pitchFamily="34" charset="-34"/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-4367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4476115" y="1594485"/>
            <a:ext cx="729488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pt-PT" altLang="en-US" sz="3600">
                <a:sym typeface="+mn-ea"/>
              </a:rPr>
              <a:t>Um filho honra o pai e um escravo honra o seu senhor. Se eu sou pai, onde está a </a:t>
            </a:r>
            <a:r>
              <a:rPr lang="pt-PT" altLang="en-US" sz="4000" b="1">
                <a:solidFill>
                  <a:schemeClr val="tx2"/>
                </a:solidFill>
                <a:sym typeface="+mn-ea"/>
              </a:rPr>
              <a:t>honra</a:t>
            </a:r>
            <a:r>
              <a:rPr lang="pt-PT" altLang="en-US" sz="3600">
                <a:solidFill>
                  <a:schemeClr val="tx2"/>
                </a:solidFill>
                <a:sym typeface="+mn-ea"/>
              </a:rPr>
              <a:t> </a:t>
            </a:r>
            <a:r>
              <a:rPr lang="pt-PT" altLang="en-US" sz="3600">
                <a:sym typeface="+mn-ea"/>
              </a:rPr>
              <a:t>que me é devida? Se eu sou senhor, onde está o </a:t>
            </a:r>
            <a:r>
              <a:rPr lang="pt-PT" altLang="en-US" sz="4000" b="1">
                <a:solidFill>
                  <a:schemeClr val="tx2"/>
                </a:solidFill>
                <a:sym typeface="+mn-ea"/>
              </a:rPr>
              <a:t>respeito</a:t>
            </a:r>
            <a:r>
              <a:rPr lang="pt-PT" altLang="en-US" sz="3600">
                <a:solidFill>
                  <a:schemeClr val="tx2"/>
                </a:solidFill>
                <a:sym typeface="+mn-ea"/>
              </a:rPr>
              <a:t> </a:t>
            </a:r>
            <a:r>
              <a:rPr lang="pt-PT" altLang="en-US" sz="3600">
                <a:sym typeface="+mn-ea"/>
              </a:rPr>
              <a:t>que me é devido? </a:t>
            </a:r>
            <a:endParaRPr lang="pt-PT" altLang="en-US" sz="3600" b="1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7646035" y="6045835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-4367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4476115" y="1594485"/>
            <a:ext cx="72948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pt-PT" altLang="en-US" sz="3600">
                <a:sym typeface="+mn-ea"/>
              </a:rPr>
              <a:t> Javé dos exércitos fala a vocês, sacerdotes que desprezam o nome dele. Vocês perguntam: "Como foi que desprezamos o teu nome?" </a:t>
            </a:r>
            <a:r>
              <a:rPr lang="pt-PT" altLang="en-US" sz="3600" b="1">
                <a:sym typeface="+mn-ea"/>
              </a:rPr>
              <a:t>Mal.1:6</a:t>
            </a:r>
            <a:endParaRPr lang="pt-PT" altLang="en-US" sz="3600" b="1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7646035" y="6045835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-4367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4284345" y="820420"/>
            <a:ext cx="776351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Deus estabelece uma relação importante com os humanos;</a:t>
            </a:r>
            <a:endParaRPr lang="pt-PT" altLang="en-US" sz="28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pt-PT" altLang="en-US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Ele é pai e nós somos filhos; </a:t>
            </a:r>
            <a:endParaRPr lang="pt-PT" altLang="en-US" sz="2800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Ele é senhor nós somos escravos;</a:t>
            </a:r>
            <a:endParaRPr lang="pt-PT" altLang="en-US" sz="2800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 </a:t>
            </a:r>
            <a:endParaRPr lang="pt-PT" altLang="en-US" sz="600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pt-PT" altLang="en-US" sz="2800" b="1">
                <a:sym typeface="+mn-ea"/>
              </a:rPr>
              <a:t>‘</a:t>
            </a:r>
            <a:r>
              <a:rPr lang="pt-PT" altLang="en-US" sz="2800">
                <a:sym typeface="+mn-ea"/>
              </a:rPr>
              <a:t>como Pai Ele deve ser honrado por nós e como SENHOR Ele deve ser respeitado, temido</a:t>
            </a:r>
            <a:r>
              <a:rPr lang="pt-PT" altLang="en-US" sz="2800" b="1">
                <a:sym typeface="+mn-ea"/>
              </a:rPr>
              <a:t>’- reconhecer o Seu senhorio</a:t>
            </a:r>
            <a:endParaRPr lang="pt-PT" altLang="en-US" sz="2800" b="1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7646035" y="6045835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-4367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4476115" y="1594485"/>
            <a:ext cx="7294880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Aquele que honra ao Senhor será honrado </a:t>
            </a:r>
            <a:endParaRPr lang="pt-PT" altLang="en-US" sz="28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pt-PT" altLang="en-US" sz="1200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pt-PT" altLang="en-US" sz="2800">
                <a:sym typeface="+mn-ea"/>
              </a:rPr>
              <a:t>... porque honrarei aos que me honram, mas os que me desprezam serão desprezados.</a:t>
            </a:r>
            <a:r>
              <a:rPr lang="pt-PT" altLang="en-US" sz="2800" b="1">
                <a:sym typeface="+mn-ea"/>
              </a:rPr>
              <a:t>’</a:t>
            </a:r>
            <a:r>
              <a:rPr lang="pt-PT" altLang="en-US" sz="2800" b="1">
                <a:sym typeface="+mn-ea"/>
              </a:rPr>
              <a:t>1Sam 2:30 </a:t>
            </a:r>
            <a:endParaRPr lang="pt-PT" altLang="en-US" sz="2800" b="1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7646035" y="6045835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193040" y="2094865"/>
            <a:ext cx="358076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pt-PT" altLang="en-US" sz="2800" b="1">
                <a:solidFill>
                  <a:schemeClr val="bg1"/>
                </a:solidFill>
                <a:sym typeface="+mn-ea"/>
              </a:rPr>
              <a:t>Deus é auto-suficiente</a:t>
            </a:r>
            <a:endParaRPr lang="pt-PT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42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4305300" y="1266190"/>
            <a:ext cx="74574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 Se eu tivesse fome, não to diria pois meu é o mundo e a sua plenitude.</a:t>
            </a:r>
            <a:r>
              <a:rPr lang="pt-PT" altLang="en-US" sz="2400" b="1">
                <a:sym typeface="+mn-ea"/>
              </a:rPr>
              <a:t>Sal 50:12</a:t>
            </a:r>
            <a:endParaRPr lang="pt-PT" altLang="en-US" sz="2400" b="1">
              <a:sym typeface="+mn-ea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4458335" y="3081020"/>
            <a:ext cx="73044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nem tampouco é </a:t>
            </a:r>
            <a:r>
              <a:rPr lang="pt-PT" altLang="en-US" sz="2800" b="1"/>
              <a:t>servido</a:t>
            </a:r>
            <a:r>
              <a:rPr lang="pt-PT" altLang="en-US" sz="2800"/>
              <a:t> por mãos humanas, como se necessitasse de alguma coisa; ...</a:t>
            </a:r>
            <a:r>
              <a:rPr lang="pt-PT" altLang="en-US" sz="2800" b="1">
                <a:sym typeface="+mn-ea"/>
              </a:rPr>
              <a:t>Atos 17:24,25</a:t>
            </a:r>
            <a:endParaRPr lang="pt-PT" altLang="en-US" sz="28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" grpId="1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193040" y="2094865"/>
            <a:ext cx="358076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pt-PT" altLang="en-US" sz="2800" b="1">
                <a:solidFill>
                  <a:schemeClr val="bg1"/>
                </a:solidFill>
                <a:sym typeface="+mn-ea"/>
              </a:rPr>
              <a:t>Deus é auto-suficiente</a:t>
            </a:r>
            <a:endParaRPr lang="pt-PT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42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4458335" y="1266190"/>
            <a:ext cx="73044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O Deus que fez o mundo e tudo o que nele há, sendo ele Senhor do céu e da terra, não habita em templos feitos por mãos de homens;</a:t>
            </a:r>
            <a:endParaRPr lang="pt-PT" altLang="en-US" sz="2800"/>
          </a:p>
        </p:txBody>
      </p:sp>
      <p:sp>
        <p:nvSpPr>
          <p:cNvPr id="4" name="Caixa de Texto 3"/>
          <p:cNvSpPr txBox="1"/>
          <p:nvPr/>
        </p:nvSpPr>
        <p:spPr>
          <a:xfrm>
            <a:off x="4458335" y="3081020"/>
            <a:ext cx="73044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nem tampouco é </a:t>
            </a:r>
            <a:r>
              <a:rPr lang="pt-PT" altLang="en-US" sz="2800" b="1"/>
              <a:t>servido</a:t>
            </a:r>
            <a:r>
              <a:rPr lang="pt-PT" altLang="en-US" sz="2800"/>
              <a:t> por mãos humanas, como se necessitasse de alguma coisa; ...</a:t>
            </a:r>
            <a:r>
              <a:rPr lang="pt-PT" altLang="en-US" sz="2800" b="1">
                <a:sym typeface="+mn-ea"/>
              </a:rPr>
              <a:t>Atos 17:24,25</a:t>
            </a:r>
            <a:endParaRPr lang="pt-PT" altLang="en-US" sz="28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" grpId="1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8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Ofetas </a:t>
              </a:r>
              <a:endParaRPr lang="pt-PT" altLang="en-US" sz="4000" b="1" dirty="0">
                <a:solidFill>
                  <a:srgbClr val="FDD7A8"/>
                </a:solidFill>
                <a:effectLst/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endParaRPr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ixa de Texto 3"/>
          <p:cNvSpPr txBox="1"/>
          <p:nvPr/>
        </p:nvSpPr>
        <p:spPr>
          <a:xfrm>
            <a:off x="4228465" y="942975"/>
            <a:ext cx="78206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600"/>
              <a:t>Embora a igreja deve apelar ao seus membros a conscientizar-se da necessidade de dar ofertas liberais para o avanço da igreja local, do campo missionário, e outras necessidades, deve ter um consideração que Deus não aceita uma oferta em Ele não é honrado.</a:t>
            </a:r>
            <a:endParaRPr lang="pt-PT" altLang="en-US" sz="3600"/>
          </a:p>
        </p:txBody>
      </p:sp>
      <p:pic>
        <p:nvPicPr>
          <p:cNvPr id="5" name="Imagem 4" descr="Dinheiro-Cabo-ver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9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857250" indent="-857250" algn="ctr">
                <a:buFont typeface="+mj-lt"/>
                <a:buAutoNum type="romanUcPeriod" startAt="2"/>
              </a:pPr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4228465" y="2020570"/>
            <a:ext cx="777811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3200"/>
              <a:t>dadas de má vontade;</a:t>
            </a:r>
            <a:endParaRPr lang="pt-PT" alt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3200"/>
              <a:t>dadas com irreverência e ingratidão;</a:t>
            </a:r>
            <a:endParaRPr lang="pt-PT" alt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3200"/>
              <a:t>provenientes de negócios desonestos;</a:t>
            </a:r>
            <a:endParaRPr lang="pt-PT" alt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3200"/>
              <a:t>dadas quando sobra;</a:t>
            </a:r>
            <a:endParaRPr lang="pt-PT" alt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3200"/>
              <a:t>etc</a:t>
            </a:r>
            <a:endParaRPr lang="pt-PT" altLang="en-US" sz="3200"/>
          </a:p>
        </p:txBody>
      </p:sp>
      <p:pic>
        <p:nvPicPr>
          <p:cNvPr id="4" name="Imagem 3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4291965" y="680085"/>
            <a:ext cx="42824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/>
              <a:t>Exemplos bíblicos</a:t>
            </a:r>
            <a:endParaRPr lang="pt-PT" altLang="en-US" sz="3200"/>
          </a:p>
        </p:txBody>
      </p:sp>
      <p:sp>
        <p:nvSpPr>
          <p:cNvPr id="4" name="Caixa de Texto 3"/>
          <p:cNvSpPr txBox="1"/>
          <p:nvPr/>
        </p:nvSpPr>
        <p:spPr>
          <a:xfrm>
            <a:off x="180975" y="2701290"/>
            <a:ext cx="37598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 b="1">
                <a:solidFill>
                  <a:schemeClr val="bg1"/>
                </a:solidFill>
              </a:rPr>
              <a:t>A oferta de Caim</a:t>
            </a:r>
            <a:endParaRPr lang="pt-PT" altLang="en-US" sz="3200" b="1">
              <a:solidFill>
                <a:schemeClr val="bg1"/>
              </a:solidFill>
            </a:endParaRPr>
          </a:p>
          <a:p>
            <a:pPr algn="ctr"/>
            <a:r>
              <a:rPr lang="pt-PT" altLang="en-US" sz="3200" b="1">
                <a:solidFill>
                  <a:schemeClr val="bg1"/>
                </a:solidFill>
              </a:rPr>
              <a:t>Gên 4: 3-4</a:t>
            </a:r>
            <a:endParaRPr lang="pt-PT" altLang="en-US" sz="3200" b="1">
              <a:solidFill>
                <a:schemeClr val="bg1"/>
              </a:solidFill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4291965" y="1743075"/>
            <a:ext cx="76714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Caim e Abel se apresentam a Deus. Ambos com uma oferta. Os dois fazem o seu culto e sacrificam ao Senhor. Até então tudo transcorria normal, mas no final do “culto” deu pra sentir a diferença. Apenas uma foi agradável ao Senhor.</a:t>
            </a:r>
            <a:endParaRPr lang="pt-PT" altLang="en-US" sz="2800"/>
          </a:p>
        </p:txBody>
      </p:sp>
      <p:pic>
        <p:nvPicPr>
          <p:cNvPr id="6" name="Imagem 5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373475" y="2748088"/>
            <a:ext cx="5412780" cy="1568574"/>
            <a:chOff x="3594076" y="2963766"/>
            <a:chExt cx="5412780" cy="1568574"/>
          </a:xfrm>
        </p:grpSpPr>
        <p:sp>
          <p:nvSpPr>
            <p:cNvPr id="53" name="文本框 52"/>
            <p:cNvSpPr txBox="1"/>
            <p:nvPr/>
          </p:nvSpPr>
          <p:spPr>
            <a:xfrm>
              <a:off x="3594076" y="2963766"/>
              <a:ext cx="157099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8000" dirty="0"/>
                <a:t>0</a:t>
              </a:r>
              <a:r>
                <a:rPr lang="pt-PT" altLang="en-US" sz="8000" dirty="0"/>
                <a:t>7</a:t>
              </a:r>
              <a:endParaRPr lang="pt-PT" altLang="en-US" sz="8000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5165106" y="2963890"/>
              <a:ext cx="3841750" cy="1568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altLang="en-US" sz="4800" b="1" dirty="0">
                  <a:solidFill>
                    <a:srgbClr val="2D6F8A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Oferta e a </a:t>
              </a:r>
              <a:endParaRPr lang="pt-PT" altLang="en-US" sz="4800" b="1" dirty="0">
                <a:solidFill>
                  <a:srgbClr val="2D6F8A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endParaRPr>
            </a:p>
            <a:p>
              <a:pPr algn="ctr"/>
              <a:r>
                <a:rPr lang="pt-PT" altLang="en-US" sz="4800" b="1" dirty="0">
                  <a:solidFill>
                    <a:srgbClr val="2D6F8A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honra a Deus</a:t>
              </a:r>
              <a:endParaRPr lang="pt-PT" altLang="en-US" sz="4800" b="1" dirty="0">
                <a:solidFill>
                  <a:srgbClr val="2D6F8A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endParaRP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88900" y="1849148"/>
            <a:ext cx="12065000" cy="3484852"/>
          </a:xfrm>
          <a:custGeom>
            <a:avLst/>
            <a:gdLst>
              <a:gd name="connsiteX0" fmla="*/ 0 w 12065000"/>
              <a:gd name="connsiteY0" fmla="*/ 3345152 h 3484852"/>
              <a:gd name="connsiteX1" fmla="*/ 1168400 w 12065000"/>
              <a:gd name="connsiteY1" fmla="*/ 1656052 h 3484852"/>
              <a:gd name="connsiteX2" fmla="*/ 4089400 w 12065000"/>
              <a:gd name="connsiteY2" fmla="*/ 5052 h 3484852"/>
              <a:gd name="connsiteX3" fmla="*/ 8877300 w 12065000"/>
              <a:gd name="connsiteY3" fmla="*/ 1224252 h 3484852"/>
              <a:gd name="connsiteX4" fmla="*/ 12065000 w 12065000"/>
              <a:gd name="connsiteY4" fmla="*/ 3484852 h 34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0" h="3484852">
                <a:moveTo>
                  <a:pt x="0" y="3345152"/>
                </a:moveTo>
                <a:cubicBezTo>
                  <a:pt x="243416" y="2778943"/>
                  <a:pt x="486833" y="2212735"/>
                  <a:pt x="1168400" y="1656052"/>
                </a:cubicBezTo>
                <a:cubicBezTo>
                  <a:pt x="1849967" y="1099369"/>
                  <a:pt x="2804583" y="77019"/>
                  <a:pt x="4089400" y="5052"/>
                </a:cubicBezTo>
                <a:cubicBezTo>
                  <a:pt x="5374217" y="-66915"/>
                  <a:pt x="7548033" y="644285"/>
                  <a:pt x="8877300" y="1224252"/>
                </a:cubicBezTo>
                <a:cubicBezTo>
                  <a:pt x="10206567" y="1804219"/>
                  <a:pt x="11135783" y="2644535"/>
                  <a:pt x="12065000" y="3484852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0800" y="1718479"/>
            <a:ext cx="12141200" cy="3255477"/>
          </a:xfrm>
          <a:custGeom>
            <a:avLst/>
            <a:gdLst>
              <a:gd name="connsiteX0" fmla="*/ 0 w 12141200"/>
              <a:gd name="connsiteY0" fmla="*/ 563076 h 3255477"/>
              <a:gd name="connsiteX1" fmla="*/ 2032000 w 12141200"/>
              <a:gd name="connsiteY1" fmla="*/ 3255476 h 3255477"/>
              <a:gd name="connsiteX2" fmla="*/ 3822700 w 12141200"/>
              <a:gd name="connsiteY2" fmla="*/ 575776 h 3255477"/>
              <a:gd name="connsiteX3" fmla="*/ 5956300 w 12141200"/>
              <a:gd name="connsiteY3" fmla="*/ 207476 h 3255477"/>
              <a:gd name="connsiteX4" fmla="*/ 12141200 w 12141200"/>
              <a:gd name="connsiteY4" fmla="*/ 3141176 h 325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1200" h="3255477">
                <a:moveTo>
                  <a:pt x="0" y="563076"/>
                </a:moveTo>
                <a:cubicBezTo>
                  <a:pt x="697441" y="1908217"/>
                  <a:pt x="1394883" y="3253359"/>
                  <a:pt x="2032000" y="3255476"/>
                </a:cubicBezTo>
                <a:cubicBezTo>
                  <a:pt x="2669117" y="3257593"/>
                  <a:pt x="3168650" y="1083776"/>
                  <a:pt x="3822700" y="575776"/>
                </a:cubicBezTo>
                <a:cubicBezTo>
                  <a:pt x="4476750" y="67776"/>
                  <a:pt x="4569883" y="-220091"/>
                  <a:pt x="5956300" y="207476"/>
                </a:cubicBezTo>
                <a:cubicBezTo>
                  <a:pt x="7342717" y="635043"/>
                  <a:pt x="9741958" y="1888109"/>
                  <a:pt x="12141200" y="3141176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" name="图片 132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7"/>
          <a:stretch>
            <a:fillRect/>
          </a:stretch>
        </p:blipFill>
        <p:spPr>
          <a:xfrm>
            <a:off x="0" y="0"/>
            <a:ext cx="5405120" cy="6858000"/>
          </a:xfrm>
          <a:prstGeom prst="rect">
            <a:avLst/>
          </a:prstGeom>
        </p:spPr>
      </p:pic>
      <p:sp>
        <p:nvSpPr>
          <p:cNvPr id="235" name="矩形 234"/>
          <p:cNvSpPr/>
          <p:nvPr/>
        </p:nvSpPr>
        <p:spPr>
          <a:xfrm>
            <a:off x="5410200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Imagem 14"/>
          <p:cNvPicPr/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10287000" y="5784850"/>
            <a:ext cx="955040" cy="59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9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>
                <a:buFont typeface="+mj-lt"/>
                <a:buNone/>
              </a:pPr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974823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 de Texto 1"/>
          <p:cNvSpPr txBox="1"/>
          <p:nvPr/>
        </p:nvSpPr>
        <p:spPr>
          <a:xfrm>
            <a:off x="5310505" y="818515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PT" altLang="en-US">
                <a:sym typeface="+mn-ea"/>
              </a:rPr>
              <a:t> </a:t>
            </a:r>
            <a:endParaRPr lang="pt-PT" altLang="en-US"/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aixa de Texto 4"/>
          <p:cNvSpPr txBox="1"/>
          <p:nvPr/>
        </p:nvSpPr>
        <p:spPr>
          <a:xfrm>
            <a:off x="151765" y="2764790"/>
            <a:ext cx="37877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 b="1">
                <a:solidFill>
                  <a:schemeClr val="bg1"/>
                </a:solidFill>
              </a:rPr>
              <a:t>A oferta de Ananias</a:t>
            </a:r>
            <a:endParaRPr lang="pt-PT" altLang="en-US" sz="2800" b="1">
              <a:solidFill>
                <a:schemeClr val="bg1"/>
              </a:solidFill>
            </a:endParaRPr>
          </a:p>
          <a:p>
            <a:pPr algn="ctr"/>
            <a:r>
              <a:rPr lang="pt-PT" altLang="en-US" sz="2800" b="1">
                <a:solidFill>
                  <a:schemeClr val="bg1"/>
                </a:solidFill>
              </a:rPr>
              <a:t>Atos 5:1-11</a:t>
            </a:r>
            <a:endParaRPr lang="pt-PT" altLang="en-US" sz="2800" b="1">
              <a:solidFill>
                <a:schemeClr val="bg1"/>
              </a:solidFill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4228465" y="543560"/>
            <a:ext cx="75565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/>
              <a:t>At 5:</a:t>
            </a:r>
            <a:r>
              <a:rPr lang="pt-PT" altLang="en-US" sz="2800" b="1"/>
              <a:t>1</a:t>
            </a:r>
            <a:r>
              <a:rPr lang="pt-PT" altLang="en-US" sz="2800"/>
              <a:t> Mas um certo homem chamado Ananias, com Safira, sua mulher, vendeu uma propriedade,</a:t>
            </a:r>
            <a:endParaRPr lang="pt-PT" altLang="en-US" sz="2800"/>
          </a:p>
          <a:p>
            <a:r>
              <a:rPr lang="pt-PT" altLang="en-US" sz="2800" b="1"/>
              <a:t>2</a:t>
            </a:r>
            <a:r>
              <a:rPr lang="pt-PT" altLang="en-US" sz="2800"/>
              <a:t> e reteve parte do preço, sabendo-o também sua mulher; e levando a outra parte, a depositou aos pés dos apóstolos.</a:t>
            </a:r>
            <a:endParaRPr lang="pt-PT" altLang="en-US" sz="2800"/>
          </a:p>
        </p:txBody>
      </p:sp>
      <p:sp>
        <p:nvSpPr>
          <p:cNvPr id="7" name="Caixa de Texto 6"/>
          <p:cNvSpPr txBox="1"/>
          <p:nvPr/>
        </p:nvSpPr>
        <p:spPr>
          <a:xfrm>
            <a:off x="4257040" y="3403600"/>
            <a:ext cx="7609840" cy="1968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/>
              <a:t>Ele mentiu a Deus com sua atitude </a:t>
            </a:r>
            <a:r>
              <a:rPr lang="pt-PT" altLang="en-US" sz="2800">
                <a:sym typeface="+mn-ea"/>
              </a:rPr>
              <a:t>v4</a:t>
            </a:r>
            <a:endParaRPr lang="pt-PT" altLang="en-US" sz="320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3200"/>
              <a:t>Mentiu a Deus.</a:t>
            </a:r>
            <a:endParaRPr lang="pt-PT" altLang="en-US" sz="280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Deus foi deshonrado </a:t>
            </a:r>
            <a:endParaRPr lang="pt-PT" altLang="en-US" sz="2800"/>
          </a:p>
        </p:txBody>
      </p:sp>
      <p:pic>
        <p:nvPicPr>
          <p:cNvPr id="10" name="Imagem 9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9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>
                <a:buFont typeface="+mj-lt"/>
                <a:buNone/>
              </a:pPr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</a:t>
              </a:r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974823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 de Texto 2"/>
          <p:cNvSpPr txBox="1"/>
          <p:nvPr/>
        </p:nvSpPr>
        <p:spPr>
          <a:xfrm>
            <a:off x="4299585" y="717550"/>
            <a:ext cx="752602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pt-PT" altLang="en-US" sz="2800">
                <a:sym typeface="+mn-ea"/>
              </a:rPr>
              <a:t>... e disse: Em verdade vos digo que esta pobre viúva deu mais do que todos;</a:t>
            </a:r>
            <a:endParaRPr lang="pt-PT" altLang="en-US" sz="280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pt-PT" altLang="en-US" sz="2800">
                <a:sym typeface="+mn-ea"/>
              </a:rPr>
              <a:t>porque todos aqueles deram daquilo que lhes sobrava; mas esta, da sua pobreza, deu tudo o que tinha para o seu sustento.</a:t>
            </a:r>
            <a:endParaRPr lang="pt-PT" altLang="en-US" sz="2800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aixa de Texto 4"/>
          <p:cNvSpPr txBox="1"/>
          <p:nvPr/>
        </p:nvSpPr>
        <p:spPr>
          <a:xfrm>
            <a:off x="201295" y="2701290"/>
            <a:ext cx="3625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 b="1">
                <a:solidFill>
                  <a:schemeClr val="bg1"/>
                </a:solidFill>
              </a:rPr>
              <a:t>A Oferta da viúva</a:t>
            </a:r>
            <a:endParaRPr lang="pt-PT" altLang="en-US" sz="2800" b="1">
              <a:solidFill>
                <a:schemeClr val="bg1"/>
              </a:solidFill>
            </a:endParaRPr>
          </a:p>
          <a:p>
            <a:pPr algn="ctr"/>
            <a:r>
              <a:rPr lang="pt-PT" altLang="en-US" sz="2800" b="1">
                <a:solidFill>
                  <a:schemeClr val="bg1"/>
                </a:solidFill>
              </a:rPr>
              <a:t>Luc 21:1-4</a:t>
            </a:r>
            <a:endParaRPr lang="pt-PT" altLang="en-US" sz="2800" b="1">
              <a:solidFill>
                <a:schemeClr val="bg1"/>
              </a:solidFill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4299585" y="3096260"/>
            <a:ext cx="773430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 b="1"/>
              <a:t>Os ricos davam o superflux</a:t>
            </a:r>
            <a:endParaRPr lang="pt-PT" altLang="en-US" sz="2800" b="1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Deus foi posto no segundo plano</a:t>
            </a:r>
            <a:endParaRPr lang="pt-PT" altLang="en-US" sz="28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Eles davm quando não lhes fazia falta</a:t>
            </a:r>
            <a:endParaRPr lang="pt-PT" altLang="en-US" sz="28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Deus não se sentiu honrado mesmo com grande soma</a:t>
            </a:r>
            <a:endParaRPr lang="pt-PT" altLang="en-US" sz="2800"/>
          </a:p>
        </p:txBody>
      </p:sp>
      <p:pic>
        <p:nvPicPr>
          <p:cNvPr id="7" name="Imagem 6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9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>
                <a:buFont typeface="+mj-lt"/>
                <a:buNone/>
              </a:pPr>
              <a:r>
                <a:rPr lang="pt-PT" altLang="en-US" sz="4000" b="1" dirty="0">
                  <a:solidFill>
                    <a:srgbClr val="FDD7A8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  <a:sym typeface="+mn-ea"/>
                </a:rPr>
                <a:t> </a:t>
              </a:r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974823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aixa de Texto 4"/>
          <p:cNvSpPr txBox="1"/>
          <p:nvPr/>
        </p:nvSpPr>
        <p:spPr>
          <a:xfrm>
            <a:off x="201295" y="2701290"/>
            <a:ext cx="3625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 b="1">
                <a:solidFill>
                  <a:schemeClr val="bg1"/>
                </a:solidFill>
              </a:rPr>
              <a:t>A Oferta da viúva</a:t>
            </a:r>
            <a:endParaRPr lang="pt-PT" altLang="en-US" sz="2800" b="1">
              <a:solidFill>
                <a:schemeClr val="bg1"/>
              </a:solidFill>
            </a:endParaRPr>
          </a:p>
          <a:p>
            <a:pPr algn="ctr"/>
            <a:r>
              <a:rPr lang="pt-PT" altLang="en-US" sz="2800" b="1">
                <a:solidFill>
                  <a:schemeClr val="bg1"/>
                </a:solidFill>
              </a:rPr>
              <a:t>Luc 21:1-4</a:t>
            </a:r>
            <a:endParaRPr lang="pt-PT" altLang="en-US" sz="2800" b="1">
              <a:solidFill>
                <a:schemeClr val="bg1"/>
              </a:solidFill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4357370" y="872490"/>
            <a:ext cx="773430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2800" b="1"/>
              <a:t>A viúva deu o que tinha</a:t>
            </a:r>
            <a:endParaRPr lang="pt-PT" altLang="en-US" sz="2800" b="1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Deus foi posto no primeiro lugar</a:t>
            </a:r>
            <a:endParaRPr lang="pt-PT" altLang="en-US" sz="28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Ela deu do seu sustento</a:t>
            </a:r>
            <a:endParaRPr lang="pt-PT" altLang="en-US" sz="28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800"/>
              <a:t>Deus se sentiu honrado mesmo com pequena soma</a:t>
            </a:r>
            <a:endParaRPr lang="pt-PT" altLang="en-US" sz="2800"/>
          </a:p>
        </p:txBody>
      </p:sp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22"/>
          <p:cNvSpPr txBox="1"/>
          <p:nvPr/>
        </p:nvSpPr>
        <p:spPr>
          <a:xfrm>
            <a:off x="290195" y="2701290"/>
            <a:ext cx="3483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Font typeface="+mj-lt"/>
              <a:buNone/>
            </a:pPr>
            <a:r>
              <a:rPr lang="pt-PT" altLang="en-US" sz="4000" b="1" dirty="0">
                <a:solidFill>
                  <a:srgbClr val="FDD7A8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rPr>
              <a:t> </a:t>
            </a:r>
            <a:endParaRPr lang="pt-PT" altLang="en-US" sz="4000" b="1" dirty="0">
              <a:solidFill>
                <a:schemeClr val="tx1"/>
              </a:solidFill>
              <a:effectLst/>
              <a:latin typeface="Aharoni" panose="02010803020104030203" pitchFamily="2" charset="-79"/>
              <a:ea typeface="Microsoft Yi Baiti" panose="03000500000000000000" pitchFamily="66" charset="0"/>
              <a:cs typeface="Aharoni" panose="02010803020104030203" pitchFamily="2" charset="-79"/>
              <a:sym typeface="+mn-ea"/>
            </a:endParaRPr>
          </a:p>
        </p:txBody>
      </p:sp>
      <p:sp>
        <p:nvSpPr>
          <p:cNvPr id="3" name="Caixa de Texto 2"/>
          <p:cNvSpPr txBox="1"/>
          <p:nvPr/>
        </p:nvSpPr>
        <p:spPr>
          <a:xfrm>
            <a:off x="4343400" y="1317625"/>
            <a:ext cx="7526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pt-PT" altLang="en-US" sz="2800">
                <a:sym typeface="+mn-ea"/>
              </a:rPr>
              <a:t> </a:t>
            </a:r>
            <a:endParaRPr lang="pt-PT" altLang="en-US" sz="2800">
              <a:sym typeface="+mn-ea"/>
            </a:endParaRPr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Imagem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610985" y="3774440"/>
            <a:ext cx="3490595" cy="2872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aixa de Texto 3"/>
          <p:cNvSpPr txBox="1"/>
          <p:nvPr/>
        </p:nvSpPr>
        <p:spPr>
          <a:xfrm>
            <a:off x="5605780" y="758190"/>
            <a:ext cx="37026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tx1"/>
                </a:solidFill>
                <a:sym typeface="+mn-ea"/>
              </a:rPr>
              <a:t>Apelo</a:t>
            </a:r>
            <a:endParaRPr lang="pt-PT" altLang="en-US" sz="320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4521835" y="1778000"/>
            <a:ext cx="72294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tx1"/>
                </a:solidFill>
                <a:sym typeface="+mn-ea"/>
              </a:rPr>
              <a:t>levantar uma oferta para o projeto </a:t>
            </a:r>
            <a:endParaRPr lang="pt-PT" altLang="en-US" sz="3200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pt-PT" altLang="en-US" sz="3200">
                <a:solidFill>
                  <a:schemeClr val="tx1"/>
                </a:solidFill>
                <a:sym typeface="+mn-ea"/>
              </a:rPr>
              <a:t>‘nha feria pa Kritu’</a:t>
            </a:r>
            <a:endParaRPr lang="pt-PT" altLang="en-US" sz="3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78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agem 2" descr="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4732020"/>
            <a:ext cx="3942715" cy="212598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335780" y="1193800"/>
            <a:ext cx="7445375" cy="2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/>
              <a:t>Dízimos e ofertas, qual é mais importante?</a:t>
            </a:r>
            <a:endParaRPr lang="pt-PT" altLang="en-US" sz="3200"/>
          </a:p>
          <a:p>
            <a:endParaRPr lang="pt-PT" altLang="en-US" sz="3200"/>
          </a:p>
          <a:p>
            <a:r>
              <a:rPr lang="pt-PT" altLang="en-US" sz="3200"/>
              <a:t>Por que damos mais atenção a dízimo?</a:t>
            </a:r>
            <a:endParaRPr lang="pt-PT" altLang="en-US" sz="3200"/>
          </a:p>
          <a:p>
            <a:endParaRPr lang="pt-PT" altLang="en-US" sz="3200"/>
          </a:p>
          <a:p>
            <a:r>
              <a:rPr lang="pt-PT" altLang="en-US" sz="2800"/>
              <a:t>Por que </a:t>
            </a:r>
            <a:r>
              <a:rPr lang="pt-PT" altLang="en-US" sz="2800">
                <a:sym typeface="+mn-ea"/>
              </a:rPr>
              <a:t>as ofertas</a:t>
            </a:r>
            <a:r>
              <a:rPr lang="pt-PT" altLang="en-US" sz="2800"/>
              <a:t> são negligenciadas ?</a:t>
            </a:r>
            <a:endParaRPr lang="pt-PT" altLang="en-US" sz="2800"/>
          </a:p>
        </p:txBody>
      </p:sp>
      <p:sp>
        <p:nvSpPr>
          <p:cNvPr id="6" name="Caixa de Texto 5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Perguntas de reflexão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-1905" y="78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4370070" y="1973580"/>
            <a:ext cx="7041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 b="1"/>
              <a:t>Honra</a:t>
            </a:r>
            <a:r>
              <a:rPr lang="pt-PT" altLang="en-US" sz="3200"/>
              <a:t> ao SENHOR com a tua fazenda e com as primícias de toda a tua renda; </a:t>
            </a:r>
            <a:r>
              <a:rPr lang="pt-PT" altLang="en-US" sz="3200" b="1">
                <a:sym typeface="+mn-ea"/>
              </a:rPr>
              <a:t>Pv 3:9 </a:t>
            </a:r>
            <a:endParaRPr lang="pt-PT" altLang="en-US" sz="3200" b="1">
              <a:sym typeface="+mn-ea"/>
            </a:endParaRPr>
          </a:p>
        </p:txBody>
      </p:sp>
      <p:pic>
        <p:nvPicPr>
          <p:cNvPr id="3" name="Imagem 2" descr="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4732020"/>
            <a:ext cx="3942715" cy="212598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4413885" y="3747135"/>
            <a:ext cx="76015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pt-PT" altLang="en-US" sz="3200" b="1"/>
              <a:t>Honra</a:t>
            </a:r>
            <a:r>
              <a:rPr lang="pt-PT" altLang="en-US" sz="3200"/>
              <a:t> = distinguir; diferenciar; fazer um bom nome perante a sociedade; Homenagear as qualidade.</a:t>
            </a:r>
            <a:r>
              <a:rPr lang="pt-PT" altLang="en-US" sz="3200" b="1">
                <a:sym typeface="+mn-ea"/>
              </a:rPr>
              <a:t> </a:t>
            </a:r>
            <a:endParaRPr lang="pt-PT" altLang="en-US" sz="32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8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pt-PT" altLang="en-US" sz="4000" b="1" dirty="0">
                <a:solidFill>
                  <a:srgbClr val="FDD7A8"/>
                </a:solidFill>
                <a:effectLst/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endParaRPr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343400" y="874395"/>
            <a:ext cx="773112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pt-PT" altLang="en-US" sz="3600">
                <a:sym typeface="+mn-ea"/>
              </a:rPr>
              <a:t>Primeiro vamos entender a que se refere fazendas e primícias.</a:t>
            </a:r>
            <a:endParaRPr lang="pt-PT" altLang="en-US" sz="3600">
              <a:sym typeface="+mn-ea"/>
            </a:endParaRPr>
          </a:p>
          <a:p>
            <a:pPr algn="l"/>
            <a:r>
              <a:rPr lang="pt-PT" altLang="en-US" sz="3600">
                <a:sym typeface="+mn-ea"/>
              </a:rPr>
              <a:t> </a:t>
            </a:r>
            <a:endParaRPr lang="pt-PT" altLang="en-US" sz="3600">
              <a:sym typeface="+mn-ea"/>
            </a:endParaRPr>
          </a:p>
          <a:p>
            <a:pPr algn="l"/>
            <a:r>
              <a:rPr lang="pt-PT" altLang="en-US" sz="3600">
                <a:sym typeface="+mn-ea"/>
              </a:rPr>
              <a:t>Fazendas são as coisas que a pessoa tem em sua posse. </a:t>
            </a:r>
            <a:endParaRPr lang="pt-PT" altLang="en-US" sz="3600">
              <a:sym typeface="+mn-ea"/>
            </a:endParaRPr>
          </a:p>
          <a:p>
            <a:pPr algn="l"/>
            <a:endParaRPr lang="pt-PT" altLang="en-US" sz="3600">
              <a:sym typeface="+mn-ea"/>
            </a:endParaRPr>
          </a:p>
          <a:p>
            <a:pPr algn="l"/>
            <a:r>
              <a:rPr lang="pt-PT" altLang="en-US" sz="3600">
                <a:sym typeface="+mn-ea"/>
              </a:rPr>
              <a:t>Devemos usar tudo aquilo que Deus nos deu de forma digna e correta.</a:t>
            </a:r>
            <a:endParaRPr lang="pt-PT" altLang="en-US" sz="3600">
              <a:sym typeface="+mn-ea"/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Honrar ao Senhor significa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8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pt-PT" altLang="en-US" sz="4000" b="1" dirty="0">
                <a:solidFill>
                  <a:srgbClr val="FDD7A8"/>
                </a:solidFill>
                <a:effectLst/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endParaRPr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286250" y="1966595"/>
            <a:ext cx="77311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pt-PT" altLang="en-US" sz="3600">
                <a:sym typeface="+mn-ea"/>
              </a:rPr>
              <a:t>Primícias são os primeiros frutos.</a:t>
            </a:r>
            <a:endParaRPr lang="pt-PT" altLang="en-US" sz="3600">
              <a:sym typeface="+mn-ea"/>
            </a:endParaRPr>
          </a:p>
          <a:p>
            <a:pPr algn="l"/>
            <a:r>
              <a:rPr lang="pt-PT" altLang="en-US" sz="3600">
                <a:sym typeface="+mn-ea"/>
              </a:rPr>
              <a:t> </a:t>
            </a:r>
            <a:endParaRPr lang="pt-PT" altLang="en-US" sz="3600">
              <a:sym typeface="+mn-ea"/>
            </a:endParaRPr>
          </a:p>
          <a:p>
            <a:pPr algn="l"/>
            <a:r>
              <a:rPr lang="pt-PT" altLang="en-US" sz="3600">
                <a:sym typeface="+mn-ea"/>
              </a:rPr>
              <a:t>Devemos usar tudo aquilo que Deus nos deu de forma digna e correta.</a:t>
            </a:r>
            <a:endParaRPr lang="pt-PT" altLang="en-US" sz="3600">
              <a:sym typeface="+mn-ea"/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Honrar ao Senhor significa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8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pt-PT" altLang="en-US" sz="4000" b="1" dirty="0">
                <a:solidFill>
                  <a:srgbClr val="FDD7A8"/>
                </a:solidFill>
                <a:effectLst/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endParaRPr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496435" y="1880870"/>
            <a:ext cx="70904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pt-PT" altLang="en-US" sz="3600">
                <a:sym typeface="+mn-ea"/>
              </a:rPr>
              <a:t>	Em outras palavras, é ser um bom administrador de todos os recursos que Deus dá. </a:t>
            </a:r>
            <a:endParaRPr lang="pt-PT" altLang="en-US" sz="3600">
              <a:sym typeface="+mn-ea"/>
            </a:endParaRPr>
          </a:p>
          <a:p>
            <a:pPr algn="l"/>
            <a:endParaRPr lang="pt-PT" altLang="en-US" sz="3600">
              <a:sym typeface="+mn-ea"/>
            </a:endParaRPr>
          </a:p>
          <a:p>
            <a:pPr algn="l"/>
            <a:endParaRPr lang="pt-PT" altLang="en-US" sz="3600">
              <a:sym typeface="+mn-ea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Honrar ao Senhor significa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318000" y="948055"/>
            <a:ext cx="763587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altLang="en-US" sz="3200">
                <a:sym typeface="+mn-ea"/>
              </a:rPr>
              <a:t>atribuir a Deus, através dos bens e primícias uma alta estima;</a:t>
            </a:r>
            <a:endParaRPr lang="pt-PT" altLang="en-US" sz="320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altLang="en-US" sz="3200">
                <a:sym typeface="+mn-ea"/>
              </a:rPr>
              <a:t>um alto reconhecimento de tudo quanto fez e faz;</a:t>
            </a:r>
            <a:endParaRPr lang="pt-PT" altLang="en-US" sz="320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altLang="en-US" sz="3200">
                <a:sym typeface="+mn-ea"/>
              </a:rPr>
              <a:t>é prestar obediência à Sua vontade como forma de agradá-Lo,</a:t>
            </a:r>
            <a:endParaRPr lang="pt-PT" altLang="en-US" sz="320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altLang="en-US" sz="3200">
                <a:sym typeface="+mn-ea"/>
              </a:rPr>
              <a:t>de mostrar Seus feitos de forma grandiosa ao mundo.</a:t>
            </a:r>
            <a:endParaRPr lang="pt-PT" altLang="en-US" sz="3200">
              <a:sym typeface="+mn-ea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Honrar ao Senhor significa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D6F8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40216" y="0"/>
            <a:ext cx="121920" cy="6858000"/>
          </a:xfrm>
          <a:prstGeom prst="rect">
            <a:avLst/>
          </a:prstGeom>
          <a:solidFill>
            <a:srgbClr val="FDD7A8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61"/>
          <p:cNvGrpSpPr/>
          <p:nvPr/>
        </p:nvGrpSpPr>
        <p:grpSpPr>
          <a:xfrm>
            <a:off x="290195" y="2701290"/>
            <a:ext cx="3483610" cy="1381631"/>
            <a:chOff x="565306" y="1208432"/>
            <a:chExt cx="3483811" cy="1883313"/>
          </a:xfrm>
        </p:grpSpPr>
        <p:sp>
          <p:nvSpPr>
            <p:cNvPr id="12" name="文本框 22"/>
            <p:cNvSpPr txBox="1"/>
            <p:nvPr/>
          </p:nvSpPr>
          <p:spPr>
            <a:xfrm>
              <a:off x="565306" y="1208432"/>
              <a:ext cx="3483811" cy="18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pt-PT" altLang="en-US" sz="4000" b="1" dirty="0">
                <a:solidFill>
                  <a:srgbClr val="FDD7A8"/>
                </a:solidFill>
                <a:effectLst/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  <a:sym typeface="+mn-ea"/>
              </a:endParaRPr>
            </a:p>
            <a:p>
              <a:pPr algn="ctr"/>
              <a:endParaRPr lang="pt-PT" altLang="en-US" sz="4000" b="1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  <a:sym typeface="+mn-ea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751938" y="3091745"/>
              <a:ext cx="849071" cy="0"/>
            </a:xfrm>
            <a:prstGeom prst="line">
              <a:avLst/>
            </a:prstGeom>
            <a:ln w="28575">
              <a:solidFill>
                <a:srgbClr val="FDD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/>
          <p:cNvPicPr/>
          <p:nvPr/>
        </p:nvPicPr>
        <p:blipFill>
          <a:blip r:embed="rId1">
            <a:lum bright="36000"/>
          </a:blip>
          <a:stretch>
            <a:fillRect/>
          </a:stretch>
        </p:blipFill>
        <p:spPr>
          <a:xfrm>
            <a:off x="1370965" y="6047740"/>
            <a:ext cx="955040" cy="59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m 1" descr="Dinheiro-Cabo-ver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4635500"/>
            <a:ext cx="3940175" cy="221869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4276090" y="1387475"/>
            <a:ext cx="730313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pt-PT" altLang="en-US" sz="3200"/>
              <a:t>	Quando o servo de Deus usa seus bens para engrandecer o nome de Deus, quando ele, por exemplo, leva suas primícias ao local de adoração, está indicando de modo público a grandeza do sustento de Deus.</a:t>
            </a:r>
            <a:endParaRPr lang="pt-PT" altLang="en-US" sz="3200"/>
          </a:p>
        </p:txBody>
      </p:sp>
      <p:sp>
        <p:nvSpPr>
          <p:cNvPr id="4" name="Caixa de Texto 3"/>
          <p:cNvSpPr txBox="1"/>
          <p:nvPr/>
        </p:nvSpPr>
        <p:spPr>
          <a:xfrm>
            <a:off x="180340" y="2027555"/>
            <a:ext cx="3702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PT" altLang="en-US" sz="3200">
                <a:solidFill>
                  <a:schemeClr val="bg1"/>
                </a:solidFill>
                <a:sym typeface="+mn-ea"/>
              </a:rPr>
              <a:t>Honrar ao Senhor significa</a:t>
            </a:r>
            <a:endParaRPr lang="pt-PT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4045</Words>
  <Application>WPS Presentation</Application>
  <PresentationFormat>宽屏</PresentationFormat>
  <Paragraphs>152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SimSun</vt:lpstr>
      <vt:lpstr>Wingdings</vt:lpstr>
      <vt:lpstr>Microsoft YaHei</vt:lpstr>
      <vt:lpstr>Aharoni</vt:lpstr>
      <vt:lpstr>Yu Gothic UI Semibold</vt:lpstr>
      <vt:lpstr>LiHei Pro</vt:lpstr>
      <vt:lpstr>Microsoft Yi Baiti</vt:lpstr>
      <vt:lpstr>Leelawadee UI Semilight</vt:lpstr>
      <vt:lpstr>Microsoft YaHei UI</vt:lpstr>
      <vt:lpstr>Arial Unicode MS</vt:lpstr>
      <vt:lpstr>等线 Light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Samyles Sct</cp:lastModifiedBy>
  <cp:revision>542</cp:revision>
  <dcterms:created xsi:type="dcterms:W3CDTF">2016-06-27T08:00:00Z</dcterms:created>
  <dcterms:modified xsi:type="dcterms:W3CDTF">2023-06-29T16:17:28Z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2070-11.2.0.11537</vt:lpwstr>
  </property>
  <property fmtid="{D5CDD505-2E9C-101B-9397-08002B2CF9AE}" pid="3" name="ICV">
    <vt:lpwstr>0CE9F33351534052A2370E21F395F25B</vt:lpwstr>
  </property>
</Properties>
</file>